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93"/>
  </p:notesMasterIdLst>
  <p:sldIdLst>
    <p:sldId id="263" r:id="rId5"/>
    <p:sldId id="264" r:id="rId6"/>
    <p:sldId id="265" r:id="rId7"/>
    <p:sldId id="266" r:id="rId8"/>
    <p:sldId id="267" r:id="rId9"/>
    <p:sldId id="268" r:id="rId10"/>
    <p:sldId id="269" r:id="rId11"/>
    <p:sldId id="270" r:id="rId12"/>
    <p:sldId id="271" r:id="rId13"/>
    <p:sldId id="272" r:id="rId14"/>
    <p:sldId id="274" r:id="rId15"/>
    <p:sldId id="273" r:id="rId16"/>
    <p:sldId id="275" r:id="rId17"/>
    <p:sldId id="276" r:id="rId18"/>
    <p:sldId id="277" r:id="rId19"/>
    <p:sldId id="278" r:id="rId20"/>
    <p:sldId id="279" r:id="rId21"/>
    <p:sldId id="280" r:id="rId22"/>
    <p:sldId id="281" r:id="rId23"/>
    <p:sldId id="282" r:id="rId24"/>
    <p:sldId id="283" r:id="rId25"/>
    <p:sldId id="284" r:id="rId26"/>
    <p:sldId id="285" r:id="rId27"/>
    <p:sldId id="286" r:id="rId28"/>
    <p:sldId id="287" r:id="rId29"/>
    <p:sldId id="288" r:id="rId30"/>
    <p:sldId id="289" r:id="rId31"/>
    <p:sldId id="290" r:id="rId32"/>
    <p:sldId id="291" r:id="rId33"/>
    <p:sldId id="297" r:id="rId34"/>
    <p:sldId id="298" r:id="rId35"/>
    <p:sldId id="299" r:id="rId36"/>
    <p:sldId id="292" r:id="rId37"/>
    <p:sldId id="300" r:id="rId38"/>
    <p:sldId id="301" r:id="rId39"/>
    <p:sldId id="293" r:id="rId40"/>
    <p:sldId id="302" r:id="rId41"/>
    <p:sldId id="303" r:id="rId42"/>
    <p:sldId id="294" r:id="rId43"/>
    <p:sldId id="304" r:id="rId44"/>
    <p:sldId id="305" r:id="rId45"/>
    <p:sldId id="306" r:id="rId46"/>
    <p:sldId id="307" r:id="rId47"/>
    <p:sldId id="308" r:id="rId48"/>
    <p:sldId id="309" r:id="rId49"/>
    <p:sldId id="310" r:id="rId50"/>
    <p:sldId id="311" r:id="rId51"/>
    <p:sldId id="312" r:id="rId52"/>
    <p:sldId id="313" r:id="rId53"/>
    <p:sldId id="314" r:id="rId54"/>
    <p:sldId id="315" r:id="rId55"/>
    <p:sldId id="316" r:id="rId56"/>
    <p:sldId id="328" r:id="rId57"/>
    <p:sldId id="317" r:id="rId58"/>
    <p:sldId id="318" r:id="rId59"/>
    <p:sldId id="319" r:id="rId60"/>
    <p:sldId id="320" r:id="rId61"/>
    <p:sldId id="321" r:id="rId62"/>
    <p:sldId id="322" r:id="rId63"/>
    <p:sldId id="323" r:id="rId64"/>
    <p:sldId id="324" r:id="rId65"/>
    <p:sldId id="325" r:id="rId66"/>
    <p:sldId id="329" r:id="rId67"/>
    <p:sldId id="330" r:id="rId68"/>
    <p:sldId id="353" r:id="rId69"/>
    <p:sldId id="352" r:id="rId70"/>
    <p:sldId id="333" r:id="rId71"/>
    <p:sldId id="326" r:id="rId72"/>
    <p:sldId id="327" r:id="rId73"/>
    <p:sldId id="331" r:id="rId74"/>
    <p:sldId id="332" r:id="rId75"/>
    <p:sldId id="334" r:id="rId76"/>
    <p:sldId id="346" r:id="rId77"/>
    <p:sldId id="335" r:id="rId78"/>
    <p:sldId id="336" r:id="rId79"/>
    <p:sldId id="337" r:id="rId80"/>
    <p:sldId id="338" r:id="rId81"/>
    <p:sldId id="339" r:id="rId82"/>
    <p:sldId id="340" r:id="rId83"/>
    <p:sldId id="348" r:id="rId84"/>
    <p:sldId id="350" r:id="rId85"/>
    <p:sldId id="347" r:id="rId86"/>
    <p:sldId id="342" r:id="rId87"/>
    <p:sldId id="343" r:id="rId88"/>
    <p:sldId id="351" r:id="rId89"/>
    <p:sldId id="341" r:id="rId90"/>
    <p:sldId id="344" r:id="rId91"/>
    <p:sldId id="345" r:id="rId92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4A8E"/>
    <a:srgbClr val="C3C3C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A9F2150-193C-070B-B67B-731DE66388F6}" v="1680" dt="2024-03-21T14:47:31.42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Estilo Médio 2 - Ênfase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Estilo Médio 2 - Ênfase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29" autoAdjust="0"/>
    <p:restoredTop sz="95501" autoAdjust="0"/>
  </p:normalViewPr>
  <p:slideViewPr>
    <p:cSldViewPr snapToGrid="0">
      <p:cViewPr varScale="1">
        <p:scale>
          <a:sx n="71" d="100"/>
          <a:sy n="71" d="100"/>
        </p:scale>
        <p:origin x="576" y="6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viewProps" Target="viewProps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91" Type="http://schemas.openxmlformats.org/officeDocument/2006/relationships/slide" Target="slides/slide87.xml"/><Relationship Id="rId9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tableStyles" Target="tableStyle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notesMaster" Target="notesMasters/notesMaster1.xml"/><Relationship Id="rId98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FC246B-51F7-44D2-BED0-E688D7C9624C}" type="datetimeFigureOut">
              <a:rPr lang="pt-BR" smtClean="0"/>
              <a:t>30/10/2024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075194-53C6-4114-88C5-C2CA53CABC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104812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075194-53C6-4114-88C5-C2CA53CABCF7}" type="slidenum">
              <a:rPr lang="pt-BR" smtClean="0"/>
              <a:t>30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405391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075194-53C6-4114-88C5-C2CA53CABCF7}" type="slidenum">
              <a:rPr lang="pt-BR" smtClean="0"/>
              <a:t>45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901810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588498" y="2897944"/>
            <a:ext cx="11380764" cy="1170576"/>
          </a:xfrm>
        </p:spPr>
        <p:txBody>
          <a:bodyPr anchor="b"/>
          <a:lstStyle>
            <a:lvl1pPr algn="ctr">
              <a:defRPr sz="6000">
                <a:solidFill>
                  <a:schemeClr val="accent1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706880" y="4130998"/>
            <a:ext cx="9144000" cy="730810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accent1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2BF85-54FF-46CE-B398-87F998CFD60B}" type="datetimeFigureOut">
              <a:rPr lang="pt-BR" smtClean="0"/>
              <a:t>30/10/2024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85252-FBA3-417A-8652-C405B89605D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329876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2BF85-54FF-46CE-B398-87F998CFD60B}" type="datetimeFigureOut">
              <a:rPr lang="pt-BR" smtClean="0"/>
              <a:t>30/10/2024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85252-FBA3-417A-8652-C405B89605D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507010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2BF85-54FF-46CE-B398-87F998CFD60B}" type="datetimeFigureOut">
              <a:rPr lang="pt-BR" smtClean="0"/>
              <a:t>30/10/2024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85252-FBA3-417A-8652-C405B89605D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420885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224449"/>
            <a:ext cx="12023188" cy="858764"/>
          </a:xfr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17694" y="1291053"/>
            <a:ext cx="11705493" cy="4351338"/>
          </a:xfr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  <a:lvl2pPr>
              <a:defRPr>
                <a:solidFill>
                  <a:schemeClr val="accent1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2pPr>
            <a:lvl3pPr>
              <a:defRPr>
                <a:solidFill>
                  <a:schemeClr val="accent1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3pPr>
            <a:lvl4pPr>
              <a:defRPr>
                <a:solidFill>
                  <a:schemeClr val="accent1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4pPr>
            <a:lvl5pPr>
              <a:defRPr>
                <a:solidFill>
                  <a:schemeClr val="accent1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5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2BF85-54FF-46CE-B398-87F998CFD60B}" type="datetimeFigureOut">
              <a:rPr lang="pt-BR" smtClean="0"/>
              <a:t>30/10/2024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85252-FBA3-417A-8652-C405B89605D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369801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513984"/>
            <a:ext cx="10515600" cy="3467173"/>
          </a:xfrm>
        </p:spPr>
        <p:txBody>
          <a:bodyPr anchor="b">
            <a:normAutofit/>
          </a:bodyPr>
          <a:lstStyle>
            <a:lvl1pPr>
              <a:defRPr sz="5400">
                <a:solidFill>
                  <a:schemeClr val="accent1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3981157"/>
            <a:ext cx="10515600" cy="912739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2BF85-54FF-46CE-B398-87F998CFD60B}" type="datetimeFigureOut">
              <a:rPr lang="pt-BR" smtClean="0"/>
              <a:t>30/10/2024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85252-FBA3-417A-8652-C405B89605D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84412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154111"/>
            <a:ext cx="12192000" cy="830628"/>
          </a:xfr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2BF85-54FF-46CE-B398-87F998CFD60B}" type="datetimeFigureOut">
              <a:rPr lang="pt-BR" smtClean="0"/>
              <a:t>30/10/2024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85252-FBA3-417A-8652-C405B89605D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452973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2BF85-54FF-46CE-B398-87F998CFD60B}" type="datetimeFigureOut">
              <a:rPr lang="pt-BR" smtClean="0"/>
              <a:t>30/10/2024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85252-FBA3-417A-8652-C405B89605D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048001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154110"/>
            <a:ext cx="12192000" cy="985373"/>
          </a:xfr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2BF85-54FF-46CE-B398-87F998CFD60B}" type="datetimeFigureOut">
              <a:rPr lang="pt-BR" smtClean="0"/>
              <a:t>30/10/2024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85252-FBA3-417A-8652-C405B89605D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009173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2BF85-54FF-46CE-B398-87F998CFD60B}" type="datetimeFigureOut">
              <a:rPr lang="pt-BR" smtClean="0"/>
              <a:t>30/10/2024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85252-FBA3-417A-8652-C405B89605D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088523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2BF85-54FF-46CE-B398-87F998CFD60B}" type="datetimeFigureOut">
              <a:rPr lang="pt-BR" smtClean="0"/>
              <a:t>30/10/2024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85252-FBA3-417A-8652-C405B89605D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375858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2BF85-54FF-46CE-B398-87F998CFD60B}" type="datetimeFigureOut">
              <a:rPr lang="pt-BR" smtClean="0"/>
              <a:t>30/10/2024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85252-FBA3-417A-8652-C405B89605D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233234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0" y="154111"/>
            <a:ext cx="12192000" cy="10416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dirty="0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275490" y="1310861"/>
            <a:ext cx="1158357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dirty="0"/>
              <a:t>Clique para editar o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42BF85-54FF-46CE-B398-87F998CFD60B}" type="datetimeFigureOut">
              <a:rPr lang="pt-BR" smtClean="0"/>
              <a:t>30/10/2024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185252-FBA3-417A-8652-C405B89605D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571610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Helvetica" panose="020B0604020202020204" pitchFamily="34" charset="0"/>
          <a:ea typeface="+mj-ea"/>
          <a:cs typeface="Helvetica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accent1">
              <a:lumMod val="50000"/>
            </a:schemeClr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accent1">
              <a:lumMod val="50000"/>
            </a:schemeClr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1">
              <a:lumMod val="50000"/>
            </a:schemeClr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1">
              <a:lumMod val="50000"/>
            </a:schemeClr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1">
              <a:lumMod val="50000"/>
            </a:schemeClr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5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eg"/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jpeg"/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eg"/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jpeg"/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jpeg"/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jpeg"/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jpeg"/><Relationship Id="rId2" Type="http://schemas.openxmlformats.org/officeDocument/2006/relationships/image" Target="../media/image103.jpe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jpeg"/><Relationship Id="rId2" Type="http://schemas.openxmlformats.org/officeDocument/2006/relationships/image" Target="../media/image105.jpe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jpeg"/><Relationship Id="rId2" Type="http://schemas.openxmlformats.org/officeDocument/2006/relationships/image" Target="../media/image107.jpe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jpe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jpe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jpeg"/><Relationship Id="rId2" Type="http://schemas.openxmlformats.org/officeDocument/2006/relationships/image" Target="../media/image112.jpe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jpe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jpeg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jpeg"/><Relationship Id="rId2" Type="http://schemas.openxmlformats.org/officeDocument/2006/relationships/image" Target="../media/image116.jpeg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jpeg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6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1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4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4.png"/><Relationship Id="rId4" Type="http://schemas.openxmlformats.org/officeDocument/2006/relationships/image" Target="../media/image14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jpeg"/><Relationship Id="rId2" Type="http://schemas.openxmlformats.org/officeDocument/2006/relationships/image" Target="../media/image145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7.jpe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jpeg"/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jpeg"/><Relationship Id="rId2" Type="http://schemas.openxmlformats.org/officeDocument/2006/relationships/image" Target="../media/image149.jpeg"/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jpeg"/><Relationship Id="rId2" Type="http://schemas.openxmlformats.org/officeDocument/2006/relationships/image" Target="../media/image151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3.jpe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jpeg"/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jpeg"/><Relationship Id="rId2" Type="http://schemas.openxmlformats.org/officeDocument/2006/relationships/image" Target="../media/image155.jpeg"/><Relationship Id="rId1" Type="http://schemas.openxmlformats.org/officeDocument/2006/relationships/slideLayout" Target="../slideLayouts/slideLayout4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sz="3600" dirty="0">
                <a:latin typeface="Helvetica"/>
                <a:cs typeface="Helvetica"/>
              </a:rPr>
              <a:t>UC6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pt-BR" sz="2000" dirty="0"/>
              <a:t>Prof. Marcos Augusto de Azevedo</a:t>
            </a:r>
          </a:p>
          <a:p>
            <a:r>
              <a:rPr lang="pt-BR" sz="2000" dirty="0">
                <a:latin typeface="Helvetica"/>
                <a:cs typeface="Helvetica"/>
              </a:rPr>
              <a:t>Email: marcos.aazevedo3@senacsp.edu.br</a:t>
            </a:r>
          </a:p>
        </p:txBody>
      </p:sp>
    </p:spTree>
    <p:extLst>
      <p:ext uri="{BB962C8B-B14F-4D97-AF65-F5344CB8AC3E}">
        <p14:creationId xmlns:p14="http://schemas.microsoft.com/office/powerpoint/2010/main" val="42529024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110" y="2468527"/>
            <a:ext cx="8021638" cy="3797801"/>
          </a:xfrm>
          <a:prstGeom prst="rect">
            <a:avLst/>
          </a:prstGeom>
        </p:spPr>
      </p:pic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327238" y="184108"/>
            <a:ext cx="3638550" cy="3833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1941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Type</a:t>
            </a:r>
            <a:r>
              <a:rPr lang="pt-BR" dirty="0"/>
              <a:t> </a:t>
            </a:r>
            <a:r>
              <a:rPr lang="pt-BR" dirty="0" err="1"/>
              <a:t>of</a:t>
            </a:r>
            <a:endParaRPr lang="pt-BR" dirty="0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32175" y="1462088"/>
            <a:ext cx="2758837" cy="435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9008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Ex</a:t>
            </a:r>
            <a:r>
              <a:rPr lang="pt-BR" dirty="0"/>
              <a:t> 2 - </a:t>
            </a:r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0019" y="1608931"/>
            <a:ext cx="9963150" cy="800100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963" y="2782349"/>
            <a:ext cx="11553825" cy="152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3018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Conversões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687" y="3171824"/>
            <a:ext cx="11441430" cy="3000375"/>
          </a:xfrm>
          <a:prstGeom prst="rect">
            <a:avLst/>
          </a:prstGeom>
        </p:spPr>
      </p:pic>
      <p:pic>
        <p:nvPicPr>
          <p:cNvPr id="11" name="Espaço Reservado para Conteúdo 10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93687" y="1351231"/>
            <a:ext cx="3524250" cy="1552575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9137" y="1351231"/>
            <a:ext cx="2471738" cy="1559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0066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6240" y="1771036"/>
            <a:ext cx="11376660" cy="1276515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240" y="3211051"/>
            <a:ext cx="11361147" cy="296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5386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Atributos e métodos/função</a:t>
            </a:r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5971" y="1485899"/>
            <a:ext cx="11311189" cy="1971675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971" y="3514723"/>
            <a:ext cx="11289788" cy="1914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0682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Agora com números</a:t>
            </a:r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0050" y="1371319"/>
            <a:ext cx="6365875" cy="2204525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049" y="3863950"/>
            <a:ext cx="11401425" cy="593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429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Operadores Aritméticos</a:t>
            </a:r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3304" y="1404938"/>
            <a:ext cx="2967917" cy="4351337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0444" y="1404937"/>
            <a:ext cx="3162300" cy="4351337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1967" y="1404937"/>
            <a:ext cx="3200400" cy="1916723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0F24EF37-A9E5-E43B-8B87-5018D8E2F4B3}"/>
              </a:ext>
            </a:extLst>
          </p:cNvPr>
          <p:cNvSpPr txBox="1"/>
          <p:nvPr/>
        </p:nvSpPr>
        <p:spPr>
          <a:xfrm>
            <a:off x="8311967" y="5453063"/>
            <a:ext cx="2809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Raiz quadrada: </a:t>
            </a:r>
            <a:r>
              <a:rPr lang="pt-BR" b="0" i="0" dirty="0" err="1">
                <a:solidFill>
                  <a:srgbClr val="040C28"/>
                </a:solidFill>
                <a:effectLst/>
                <a:latin typeface="Google Sans"/>
              </a:rPr>
              <a:t>Math</a:t>
            </a:r>
            <a:r>
              <a:rPr lang="pt-BR" b="0" i="0" dirty="0">
                <a:solidFill>
                  <a:srgbClr val="040C28"/>
                </a:solidFill>
                <a:effectLst/>
                <a:latin typeface="Google Sans"/>
              </a:rPr>
              <a:t>.</a:t>
            </a:r>
            <a:r>
              <a:rPr lang="pt-BR" b="0" i="0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Google Sans"/>
              </a:rPr>
              <a:t> </a:t>
            </a:r>
            <a:r>
              <a:rPr lang="pt-BR" b="0" i="0" dirty="0" err="1">
                <a:solidFill>
                  <a:srgbClr val="040C28"/>
                </a:solidFill>
                <a:effectLst/>
                <a:latin typeface="Google Sans"/>
              </a:rPr>
              <a:t>sqrt</a:t>
            </a:r>
            <a:r>
              <a:rPr lang="pt-BR" b="0" i="0" dirty="0">
                <a:solidFill>
                  <a:srgbClr val="040C28"/>
                </a:solidFill>
                <a:effectLst/>
                <a:latin typeface="Google Sans"/>
              </a:rPr>
              <a:t>()</a:t>
            </a:r>
            <a:r>
              <a:rPr lang="pt-BR" b="0" i="0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Google San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833814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Operadores Relacionais Comparação Lógicos</a:t>
            </a:r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0940" y="1576388"/>
            <a:ext cx="3169794" cy="4351337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200" y="1576388"/>
            <a:ext cx="3943350" cy="3505200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2738" y="1576388"/>
            <a:ext cx="3600450" cy="263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8630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Precedências</a:t>
            </a:r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4187" y="1470819"/>
            <a:ext cx="3657600" cy="433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1768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963" y="666750"/>
            <a:ext cx="3038475" cy="4962525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4812" y="666750"/>
            <a:ext cx="3762375" cy="5524500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7421" y="666750"/>
            <a:ext cx="3238500" cy="531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1500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Operadores Ternários</a:t>
            </a:r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17700" y="2923381"/>
            <a:ext cx="8505825" cy="1085850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7699" y="4276725"/>
            <a:ext cx="8505825" cy="1313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6647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Dom</a:t>
            </a:r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938337" y="2258219"/>
            <a:ext cx="2981325" cy="3486150"/>
          </a:xfrm>
          <a:prstGeom prst="rect">
            <a:avLst/>
          </a:prstGeom>
        </p:spPr>
      </p:pic>
      <p:sp>
        <p:nvSpPr>
          <p:cNvPr id="5" name="Espaço Reservado para Conteúdo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pt-BR" dirty="0"/>
              <a:t>Modelo de objetos para documentos.</a:t>
            </a:r>
          </a:p>
          <a:p>
            <a:r>
              <a:rPr lang="pt-BR" dirty="0"/>
              <a:t>Conjunto de objetos dentro do navegador que da acesso aos componentes internos do site</a:t>
            </a:r>
          </a:p>
        </p:txBody>
      </p:sp>
    </p:spTree>
    <p:extLst>
      <p:ext uri="{BB962C8B-B14F-4D97-AF65-F5344CB8AC3E}">
        <p14:creationId xmlns:p14="http://schemas.microsoft.com/office/powerpoint/2010/main" val="33372801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03412" y="154111"/>
            <a:ext cx="3926541" cy="6593074"/>
          </a:xfrm>
          <a:prstGeom prst="rect">
            <a:avLst/>
          </a:prstGeom>
        </p:spPr>
      </p:pic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97506" y="1825626"/>
            <a:ext cx="7055223" cy="3136340"/>
          </a:xfrm>
        </p:spPr>
        <p:txBody>
          <a:bodyPr/>
          <a:lstStyle/>
          <a:p>
            <a:r>
              <a:rPr lang="pt-BR" dirty="0"/>
              <a:t>Exemplo:</a:t>
            </a:r>
          </a:p>
          <a:p>
            <a:pPr marL="0" indent="0">
              <a:buNone/>
            </a:pPr>
            <a:r>
              <a:rPr lang="pt-BR" sz="2500" dirty="0" err="1"/>
              <a:t>window.document.write</a:t>
            </a:r>
            <a:r>
              <a:rPr lang="pt-BR" sz="2500" dirty="0"/>
              <a:t>(“”)</a:t>
            </a:r>
          </a:p>
          <a:p>
            <a:pPr marL="0" indent="0">
              <a:buNone/>
            </a:pPr>
            <a:r>
              <a:rPr lang="pt-BR" sz="2500" dirty="0" err="1"/>
              <a:t>window.document.write</a:t>
            </a:r>
            <a:r>
              <a:rPr lang="pt-BR" sz="2500" dirty="0"/>
              <a:t>(window.document.URL)</a:t>
            </a:r>
          </a:p>
          <a:p>
            <a:pPr marL="0" indent="0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580254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Seleção de elementos</a:t>
            </a:r>
          </a:p>
        </p:txBody>
      </p:sp>
      <p:pic>
        <p:nvPicPr>
          <p:cNvPr id="5" name="Espaço Reservado para Conteúdo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69234" y="2035501"/>
            <a:ext cx="3752850" cy="3743325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9732" y="2035501"/>
            <a:ext cx="7644197" cy="1308007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9732" y="3549975"/>
            <a:ext cx="7635164" cy="1304413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0966" y="1425482"/>
            <a:ext cx="3393930" cy="506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5320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Seleção de elementos</a:t>
            </a:r>
          </a:p>
        </p:txBody>
      </p:sp>
      <p:pic>
        <p:nvPicPr>
          <p:cNvPr id="5" name="Espaço Reservado para Conteúdo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06493" y="1402088"/>
            <a:ext cx="3237660" cy="4221113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4956" y="1402088"/>
            <a:ext cx="8246425" cy="3775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7415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Seleção de elementos</a:t>
            </a:r>
          </a:p>
        </p:txBody>
      </p:sp>
      <p:pic>
        <p:nvPicPr>
          <p:cNvPr id="5" name="Espaço Reservado para Conteúdo 4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033837" y="1950057"/>
            <a:ext cx="7319748" cy="3752850"/>
          </a:xfrm>
          <a:prstGeom prst="rect">
            <a:avLst/>
          </a:prstGeom>
        </p:spPr>
      </p:pic>
      <p:pic>
        <p:nvPicPr>
          <p:cNvPr id="6" name="Espaço Reservado para Conteúdo 5"/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549649" y="1950057"/>
            <a:ext cx="3257550" cy="375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4689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Seleção de elementos</a:t>
            </a:r>
          </a:p>
        </p:txBody>
      </p:sp>
      <p:pic>
        <p:nvPicPr>
          <p:cNvPr id="7" name="Espaço Reservado para Conteúdo 6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560456" y="1760958"/>
            <a:ext cx="6987262" cy="4081196"/>
          </a:xfrm>
          <a:prstGeom prst="rect">
            <a:avLst/>
          </a:prstGeom>
        </p:spPr>
      </p:pic>
      <p:pic>
        <p:nvPicPr>
          <p:cNvPr id="8" name="Espaço Reservado para Conteúdo 7"/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226638" y="1760958"/>
            <a:ext cx="4183997" cy="4081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1161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Seleção de elementos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485" y="1500981"/>
            <a:ext cx="3249986" cy="4571292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7770" y="1500981"/>
            <a:ext cx="8265878" cy="3945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9746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Eventos DOM</a:t>
            </a:r>
          </a:p>
        </p:txBody>
      </p:sp>
      <p:pic>
        <p:nvPicPr>
          <p:cNvPr id="5" name="Espaço Reservado para Conteúdo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98200" y="1618997"/>
            <a:ext cx="2945293" cy="4351338"/>
          </a:xfrm>
          <a:prstGeom prst="rect">
            <a:avLst/>
          </a:prstGeom>
        </p:spPr>
      </p:pic>
      <p:pic>
        <p:nvPicPr>
          <p:cNvPr id="6" name="Espaço Reservado para Conteúdo 5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069299" y="1618997"/>
            <a:ext cx="7661019" cy="4557965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4D0CB021-B4DA-9040-2BB9-1C4B4D6077EB}"/>
              </a:ext>
            </a:extLst>
          </p:cNvPr>
          <p:cNvSpPr txBox="1"/>
          <p:nvPr/>
        </p:nvSpPr>
        <p:spPr>
          <a:xfrm>
            <a:off x="6769280" y="1203039"/>
            <a:ext cx="4961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https://developer.mozilla.org/es/docs/Web/Events</a:t>
            </a:r>
          </a:p>
        </p:txBody>
      </p:sp>
    </p:spTree>
    <p:extLst>
      <p:ext uri="{BB962C8B-B14F-4D97-AF65-F5344CB8AC3E}">
        <p14:creationId xmlns:p14="http://schemas.microsoft.com/office/powerpoint/2010/main" val="20936374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Funções</a:t>
            </a:r>
          </a:p>
        </p:txBody>
      </p:sp>
      <p:pic>
        <p:nvPicPr>
          <p:cNvPr id="5" name="Espaço Reservado para Conteúdo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27772" y="1382197"/>
            <a:ext cx="3943350" cy="2333625"/>
          </a:xfrm>
          <a:prstGeom prst="rect">
            <a:avLst/>
          </a:prstGeom>
        </p:spPr>
      </p:pic>
      <p:pic>
        <p:nvPicPr>
          <p:cNvPr id="6" name="Espaço Reservado para Conteúdo 5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477870" y="1382197"/>
            <a:ext cx="7507590" cy="4426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797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Console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err="1"/>
              <a:t>Alert</a:t>
            </a:r>
            <a:r>
              <a:rPr lang="pt-BR" dirty="0"/>
              <a:t>(‘Olá Mundo!’)</a:t>
            </a:r>
          </a:p>
          <a:p>
            <a:r>
              <a:rPr lang="pt-BR" dirty="0" err="1"/>
              <a:t>document.body.style.background</a:t>
            </a:r>
            <a:r>
              <a:rPr lang="pt-BR" dirty="0"/>
              <a:t> = '</a:t>
            </a:r>
            <a:r>
              <a:rPr lang="pt-BR" dirty="0" err="1"/>
              <a:t>black</a:t>
            </a:r>
            <a:r>
              <a:rPr lang="pt-BR" dirty="0"/>
              <a:t>‘</a:t>
            </a:r>
          </a:p>
        </p:txBody>
      </p:sp>
    </p:spTree>
    <p:extLst>
      <p:ext uri="{BB962C8B-B14F-4D97-AF65-F5344CB8AC3E}">
        <p14:creationId xmlns:p14="http://schemas.microsoft.com/office/powerpoint/2010/main" val="25594733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Funções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2572870" y="359404"/>
            <a:ext cx="9179859" cy="870955"/>
          </a:xfrm>
        </p:spPr>
        <p:txBody>
          <a:bodyPr/>
          <a:lstStyle/>
          <a:p>
            <a:r>
              <a:rPr lang="pt-BR" dirty="0"/>
              <a:t>Ao invés de apontar pelo </a:t>
            </a:r>
            <a:r>
              <a:rPr lang="pt-BR" dirty="0" err="1"/>
              <a:t>html</a:t>
            </a:r>
            <a:r>
              <a:rPr lang="pt-BR" dirty="0"/>
              <a:t> as funções podem ser “escutadas” pelo </a:t>
            </a:r>
            <a:r>
              <a:rPr lang="pt-BR" dirty="0" err="1"/>
              <a:t>javascript</a:t>
            </a:r>
            <a:r>
              <a:rPr lang="pt-BR" dirty="0"/>
              <a:t>:</a:t>
            </a:r>
          </a:p>
        </p:txBody>
      </p:sp>
      <p:pic>
        <p:nvPicPr>
          <p:cNvPr id="5" name="Espaço Reservado para Conteúdo 4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07893" y="1435652"/>
            <a:ext cx="5950606" cy="5293484"/>
          </a:xfrm>
          <a:prstGeom prst="rect">
            <a:avLst/>
          </a:prstGeom>
        </p:spPr>
      </p:pic>
      <p:pic>
        <p:nvPicPr>
          <p:cNvPr id="6" name="Espaço Reservado para Conteúdo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4929" y="1435652"/>
            <a:ext cx="5501340" cy="3243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8254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33BA32-6307-1CBF-BAEE-6EE9170515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Usando o script em arquivo separado</a:t>
            </a:r>
          </a:p>
        </p:txBody>
      </p:sp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6FF59BD3-5289-103B-0498-CFD7272BDE0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25378" y="1348799"/>
            <a:ext cx="10941217" cy="3427737"/>
          </a:xfrm>
        </p:spPr>
      </p:pic>
    </p:spTree>
    <p:extLst>
      <p:ext uri="{BB962C8B-B14F-4D97-AF65-F5344CB8AC3E}">
        <p14:creationId xmlns:p14="http://schemas.microsoft.com/office/powerpoint/2010/main" val="6209864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Dica</a:t>
            </a:r>
          </a:p>
        </p:txBody>
      </p:sp>
      <p:pic>
        <p:nvPicPr>
          <p:cNvPr id="5" name="Espaço Reservado para Conteúdo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10264" y="1264024"/>
            <a:ext cx="4466561" cy="4337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3632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Estruturas Condicionais (IF)</a:t>
            </a:r>
          </a:p>
        </p:txBody>
      </p:sp>
      <p:pic>
        <p:nvPicPr>
          <p:cNvPr id="5" name="Espaço Reservado para Conteúdo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74484" y="1314637"/>
            <a:ext cx="3213422" cy="4815450"/>
          </a:xfrm>
          <a:prstGeom prst="rect">
            <a:avLst/>
          </a:prstGeom>
        </p:spPr>
      </p:pic>
      <p:pic>
        <p:nvPicPr>
          <p:cNvPr id="6" name="Espaço Reservado para Conteúdo 5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542742" y="1314637"/>
            <a:ext cx="4430368" cy="4082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7209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Condições</a:t>
            </a:r>
          </a:p>
        </p:txBody>
      </p:sp>
      <p:pic>
        <p:nvPicPr>
          <p:cNvPr id="6" name="Espaço Reservado para Conteúdo 5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100836" y="1146104"/>
            <a:ext cx="3304882" cy="5071432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146104"/>
            <a:ext cx="3667125" cy="490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5253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Estrutura Condicional – </a:t>
            </a:r>
            <a:r>
              <a:rPr lang="pt-BR" dirty="0" err="1"/>
              <a:t>Swith</a:t>
            </a:r>
            <a:r>
              <a:rPr lang="pt-BR" dirty="0"/>
              <a:t> Case</a:t>
            </a:r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086B353A-6705-6095-D100-97C585B7B54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4137" y="1554479"/>
            <a:ext cx="3187337" cy="4950823"/>
          </a:xfrm>
        </p:spPr>
        <p:txBody>
          <a:bodyPr>
            <a:normAutofit fontScale="32500" lnSpcReduction="20000"/>
          </a:bodyPr>
          <a:lstStyle/>
          <a:p>
            <a:pPr marL="0" indent="0" algn="just">
              <a:lnSpc>
                <a:spcPct val="160000"/>
              </a:lnSpc>
              <a:buNone/>
            </a:pPr>
            <a:r>
              <a:rPr lang="pt-BR" sz="3200" dirty="0">
                <a:solidFill>
                  <a:srgbClr val="000000"/>
                </a:solidFill>
                <a:latin typeface="Calibri" panose="020F0502020204030204" pitchFamily="34" charset="0"/>
              </a:rPr>
              <a:t>var </a:t>
            </a:r>
            <a:r>
              <a:rPr lang="pt-BR" sz="3200" dirty="0" err="1">
                <a:solidFill>
                  <a:srgbClr val="000000"/>
                </a:solidFill>
                <a:latin typeface="Calibri" panose="020F0502020204030204" pitchFamily="34" charset="0"/>
              </a:rPr>
              <a:t>opcao</a:t>
            </a:r>
            <a:r>
              <a:rPr lang="pt-BR" sz="3200" dirty="0">
                <a:solidFill>
                  <a:srgbClr val="000000"/>
                </a:solidFill>
                <a:latin typeface="Calibri" panose="020F0502020204030204" pitchFamily="34" charset="0"/>
              </a:rPr>
              <a:t> = 2</a:t>
            </a:r>
          </a:p>
          <a:p>
            <a:pPr marL="0" indent="0" algn="just">
              <a:lnSpc>
                <a:spcPct val="160000"/>
              </a:lnSpc>
              <a:buNone/>
            </a:pPr>
            <a:r>
              <a:rPr lang="pt-BR" sz="3200" dirty="0">
                <a:solidFill>
                  <a:srgbClr val="000000"/>
                </a:solidFill>
                <a:latin typeface="Calibri" panose="020F0502020204030204" pitchFamily="34" charset="0"/>
              </a:rPr>
              <a:t>switch (</a:t>
            </a:r>
            <a:r>
              <a:rPr lang="pt-BR" sz="3200" dirty="0" err="1">
                <a:solidFill>
                  <a:srgbClr val="000000"/>
                </a:solidFill>
                <a:latin typeface="Calibri" panose="020F0502020204030204" pitchFamily="34" charset="0"/>
              </a:rPr>
              <a:t>opcao</a:t>
            </a:r>
            <a:r>
              <a:rPr lang="pt-BR" sz="3200" dirty="0">
                <a:solidFill>
                  <a:srgbClr val="000000"/>
                </a:solidFill>
                <a:latin typeface="Calibri" panose="020F0502020204030204" pitchFamily="34" charset="0"/>
              </a:rPr>
              <a:t>){</a:t>
            </a:r>
          </a:p>
          <a:p>
            <a:pPr marL="0" indent="0" algn="just">
              <a:lnSpc>
                <a:spcPct val="160000"/>
              </a:lnSpc>
              <a:buNone/>
            </a:pPr>
            <a:r>
              <a:rPr lang="pt-BR" sz="3200" dirty="0">
                <a:solidFill>
                  <a:srgbClr val="000000"/>
                </a:solidFill>
                <a:latin typeface="Calibri" panose="020F0502020204030204" pitchFamily="34" charset="0"/>
              </a:rPr>
              <a:t>Case 1: </a:t>
            </a:r>
          </a:p>
          <a:p>
            <a:pPr marL="0" indent="0" algn="just">
              <a:lnSpc>
                <a:spcPct val="160000"/>
              </a:lnSpc>
              <a:buNone/>
            </a:pPr>
            <a:r>
              <a:rPr lang="pt-BR" sz="3200" dirty="0">
                <a:solidFill>
                  <a:srgbClr val="000000"/>
                </a:solidFill>
                <a:latin typeface="Calibri" panose="020F0502020204030204" pitchFamily="34" charset="0"/>
              </a:rPr>
              <a:t>	//bloco de código</a:t>
            </a:r>
          </a:p>
          <a:p>
            <a:pPr marL="0" indent="0" algn="just">
              <a:lnSpc>
                <a:spcPct val="160000"/>
              </a:lnSpc>
              <a:buNone/>
            </a:pPr>
            <a:r>
              <a:rPr lang="pt-BR" sz="3200" dirty="0">
                <a:solidFill>
                  <a:srgbClr val="000000"/>
                </a:solidFill>
                <a:latin typeface="Calibri" panose="020F0502020204030204" pitchFamily="34" charset="0"/>
              </a:rPr>
              <a:t>	break</a:t>
            </a:r>
          </a:p>
          <a:p>
            <a:pPr marL="0" indent="0" algn="just">
              <a:lnSpc>
                <a:spcPct val="160000"/>
              </a:lnSpc>
              <a:buNone/>
            </a:pPr>
            <a:r>
              <a:rPr lang="pt-BR" sz="3200" dirty="0">
                <a:solidFill>
                  <a:srgbClr val="000000"/>
                </a:solidFill>
                <a:latin typeface="Calibri" panose="020F0502020204030204" pitchFamily="34" charset="0"/>
              </a:rPr>
              <a:t>Case 2:</a:t>
            </a:r>
          </a:p>
          <a:p>
            <a:pPr marL="0" indent="0" algn="just">
              <a:lnSpc>
                <a:spcPct val="160000"/>
              </a:lnSpc>
              <a:buNone/>
            </a:pPr>
            <a:r>
              <a:rPr lang="pt-BR" sz="3200" dirty="0">
                <a:solidFill>
                  <a:srgbClr val="000000"/>
                </a:solidFill>
                <a:latin typeface="Calibri" panose="020F0502020204030204" pitchFamily="34" charset="0"/>
              </a:rPr>
              <a:t>	//bloco de código</a:t>
            </a:r>
          </a:p>
          <a:p>
            <a:pPr marL="0" indent="0" algn="just">
              <a:lnSpc>
                <a:spcPct val="160000"/>
              </a:lnSpc>
              <a:buNone/>
            </a:pPr>
            <a:r>
              <a:rPr lang="pt-BR" sz="3200" dirty="0">
                <a:solidFill>
                  <a:srgbClr val="000000"/>
                </a:solidFill>
                <a:latin typeface="Calibri" panose="020F0502020204030204" pitchFamily="34" charset="0"/>
              </a:rPr>
              <a:t>	break</a:t>
            </a:r>
          </a:p>
          <a:p>
            <a:pPr marL="0" indent="0" algn="just">
              <a:lnSpc>
                <a:spcPct val="160000"/>
              </a:lnSpc>
              <a:buNone/>
            </a:pPr>
            <a:r>
              <a:rPr lang="pt-BR" sz="3200" dirty="0">
                <a:solidFill>
                  <a:srgbClr val="000000"/>
                </a:solidFill>
                <a:latin typeface="Calibri" panose="020F0502020204030204" pitchFamily="34" charset="0"/>
              </a:rPr>
              <a:t>Default:</a:t>
            </a:r>
          </a:p>
          <a:p>
            <a:pPr marL="0" indent="0" algn="just">
              <a:lnSpc>
                <a:spcPct val="160000"/>
              </a:lnSpc>
              <a:buNone/>
            </a:pPr>
            <a:r>
              <a:rPr lang="pt-BR" sz="3200" dirty="0">
                <a:solidFill>
                  <a:srgbClr val="000000"/>
                </a:solidFill>
                <a:latin typeface="Calibri" panose="020F0502020204030204" pitchFamily="34" charset="0"/>
              </a:rPr>
              <a:t>	//bloco de código</a:t>
            </a:r>
          </a:p>
          <a:p>
            <a:pPr marL="0" indent="0" algn="just">
              <a:lnSpc>
                <a:spcPct val="160000"/>
              </a:lnSpc>
              <a:buNone/>
            </a:pPr>
            <a:r>
              <a:rPr lang="pt-BR" sz="3200" dirty="0">
                <a:solidFill>
                  <a:srgbClr val="000000"/>
                </a:solidFill>
                <a:latin typeface="Calibri" panose="020F0502020204030204" pitchFamily="34" charset="0"/>
              </a:rPr>
              <a:t>	break</a:t>
            </a:r>
          </a:p>
          <a:p>
            <a:pPr marL="0" indent="0" algn="just">
              <a:lnSpc>
                <a:spcPct val="160000"/>
              </a:lnSpc>
              <a:buNone/>
            </a:pPr>
            <a:r>
              <a:rPr lang="pt-BR" sz="3200" dirty="0">
                <a:solidFill>
                  <a:srgbClr val="000000"/>
                </a:solidFill>
                <a:latin typeface="Calibri" panose="020F0502020204030204" pitchFamily="34" charset="0"/>
              </a:rPr>
              <a:t>}</a:t>
            </a:r>
            <a:endParaRPr lang="pt-BR" sz="4400" dirty="0"/>
          </a:p>
        </p:txBody>
      </p:sp>
      <p:sp>
        <p:nvSpPr>
          <p:cNvPr id="10" name="Espaço Reservado para Conteúdo 2">
            <a:extLst>
              <a:ext uri="{FF2B5EF4-FFF2-40B4-BE49-F238E27FC236}">
                <a16:creationId xmlns:a16="http://schemas.microsoft.com/office/drawing/2014/main" id="{D1E7A475-F470-36FD-4A9C-20F49065BB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787538" y="1554479"/>
            <a:ext cx="5181600" cy="4351338"/>
          </a:xfrm>
        </p:spPr>
        <p:txBody>
          <a:bodyPr>
            <a:normAutofit fontScale="32500" lnSpcReduction="20000"/>
          </a:bodyPr>
          <a:lstStyle/>
          <a:p>
            <a:pPr marL="0" indent="0" algn="just">
              <a:lnSpc>
                <a:spcPct val="160000"/>
              </a:lnSpc>
              <a:buNone/>
            </a:pPr>
            <a:r>
              <a:rPr lang="pt-BR" sz="3200" dirty="0">
                <a:solidFill>
                  <a:srgbClr val="000000"/>
                </a:solidFill>
                <a:latin typeface="Calibri" panose="020F0502020204030204" pitchFamily="34" charset="0"/>
              </a:rPr>
              <a:t>var </a:t>
            </a:r>
            <a:r>
              <a:rPr lang="pt-BR" sz="3200" dirty="0" err="1">
                <a:solidFill>
                  <a:srgbClr val="000000"/>
                </a:solidFill>
                <a:latin typeface="Calibri" panose="020F0502020204030204" pitchFamily="34" charset="0"/>
              </a:rPr>
              <a:t>op</a:t>
            </a:r>
            <a:r>
              <a:rPr lang="pt-BR" sz="3200" dirty="0">
                <a:solidFill>
                  <a:srgbClr val="000000"/>
                </a:solidFill>
                <a:latin typeface="Calibri" panose="020F0502020204030204" pitchFamily="34" charset="0"/>
              </a:rPr>
              <a:t> = 1</a:t>
            </a:r>
          </a:p>
          <a:p>
            <a:pPr marL="0" indent="0" algn="just">
              <a:lnSpc>
                <a:spcPct val="160000"/>
              </a:lnSpc>
              <a:buNone/>
            </a:pPr>
            <a:r>
              <a:rPr lang="pt-BR" sz="3200" dirty="0">
                <a:solidFill>
                  <a:srgbClr val="000000"/>
                </a:solidFill>
                <a:latin typeface="Calibri" panose="020F0502020204030204" pitchFamily="34" charset="0"/>
              </a:rPr>
              <a:t>switch (</a:t>
            </a:r>
            <a:r>
              <a:rPr lang="pt-BR" sz="3200" dirty="0" err="1">
                <a:solidFill>
                  <a:srgbClr val="000000"/>
                </a:solidFill>
                <a:latin typeface="Calibri" panose="020F0502020204030204" pitchFamily="34" charset="0"/>
              </a:rPr>
              <a:t>op</a:t>
            </a:r>
            <a:r>
              <a:rPr lang="pt-BR" sz="3200" dirty="0">
                <a:solidFill>
                  <a:srgbClr val="000000"/>
                </a:solidFill>
                <a:latin typeface="Calibri" panose="020F0502020204030204" pitchFamily="34" charset="0"/>
              </a:rPr>
              <a:t>){</a:t>
            </a:r>
          </a:p>
          <a:p>
            <a:pPr marL="0" indent="0" algn="just">
              <a:lnSpc>
                <a:spcPct val="160000"/>
              </a:lnSpc>
              <a:buNone/>
            </a:pPr>
            <a:r>
              <a:rPr lang="pt-BR" sz="3200" dirty="0">
                <a:solidFill>
                  <a:srgbClr val="000000"/>
                </a:solidFill>
                <a:latin typeface="Calibri" panose="020F0502020204030204" pitchFamily="34" charset="0"/>
              </a:rPr>
              <a:t>Case 1: </a:t>
            </a:r>
          </a:p>
          <a:p>
            <a:pPr marL="0" indent="0" algn="just">
              <a:lnSpc>
                <a:spcPct val="160000"/>
              </a:lnSpc>
              <a:buNone/>
            </a:pPr>
            <a:r>
              <a:rPr lang="pt-BR" sz="3200" dirty="0">
                <a:solidFill>
                  <a:srgbClr val="000000"/>
                </a:solidFill>
                <a:latin typeface="Calibri" panose="020F0502020204030204" pitchFamily="34" charset="0"/>
              </a:rPr>
              <a:t>	</a:t>
            </a:r>
            <a:r>
              <a:rPr lang="pt-BR" sz="3200" dirty="0" err="1">
                <a:solidFill>
                  <a:srgbClr val="000000"/>
                </a:solidFill>
                <a:latin typeface="Calibri" panose="020F0502020204030204" pitchFamily="34" charset="0"/>
              </a:rPr>
              <a:t>document.write</a:t>
            </a:r>
            <a:r>
              <a:rPr lang="pt-BR" sz="3200" dirty="0">
                <a:solidFill>
                  <a:srgbClr val="000000"/>
                </a:solidFill>
                <a:latin typeface="Calibri" panose="020F0502020204030204" pitchFamily="34" charset="0"/>
              </a:rPr>
              <a:t> (“Case 1”)</a:t>
            </a:r>
          </a:p>
          <a:p>
            <a:pPr marL="0" indent="0" algn="just">
              <a:lnSpc>
                <a:spcPct val="160000"/>
              </a:lnSpc>
              <a:buNone/>
            </a:pPr>
            <a:r>
              <a:rPr lang="pt-BR" sz="3200" dirty="0">
                <a:solidFill>
                  <a:srgbClr val="000000"/>
                </a:solidFill>
                <a:latin typeface="Calibri" panose="020F0502020204030204" pitchFamily="34" charset="0"/>
              </a:rPr>
              <a:t>	break</a:t>
            </a:r>
          </a:p>
          <a:p>
            <a:pPr marL="0" indent="0" algn="just">
              <a:lnSpc>
                <a:spcPct val="160000"/>
              </a:lnSpc>
              <a:buNone/>
            </a:pPr>
            <a:r>
              <a:rPr lang="pt-BR" sz="3200" dirty="0">
                <a:solidFill>
                  <a:srgbClr val="000000"/>
                </a:solidFill>
                <a:latin typeface="Calibri" panose="020F0502020204030204" pitchFamily="34" charset="0"/>
              </a:rPr>
              <a:t>Case 2:</a:t>
            </a:r>
          </a:p>
          <a:p>
            <a:pPr marL="0" indent="0" algn="just">
              <a:lnSpc>
                <a:spcPct val="160000"/>
              </a:lnSpc>
              <a:buNone/>
            </a:pPr>
            <a:r>
              <a:rPr lang="pt-BR" sz="3200" dirty="0">
                <a:solidFill>
                  <a:srgbClr val="000000"/>
                </a:solidFill>
                <a:latin typeface="Calibri" panose="020F0502020204030204" pitchFamily="34" charset="0"/>
              </a:rPr>
              <a:t>	</a:t>
            </a:r>
            <a:r>
              <a:rPr lang="pt-BR" sz="3200" dirty="0" err="1">
                <a:solidFill>
                  <a:srgbClr val="000000"/>
                </a:solidFill>
                <a:latin typeface="Calibri" panose="020F0502020204030204" pitchFamily="34" charset="0"/>
              </a:rPr>
              <a:t>document.write</a:t>
            </a:r>
            <a:r>
              <a:rPr lang="pt-BR" sz="3200" dirty="0">
                <a:solidFill>
                  <a:srgbClr val="000000"/>
                </a:solidFill>
                <a:latin typeface="Calibri" panose="020F0502020204030204" pitchFamily="34" charset="0"/>
              </a:rPr>
              <a:t> (“Case 2”)</a:t>
            </a:r>
          </a:p>
          <a:p>
            <a:pPr marL="0" indent="0" algn="just">
              <a:lnSpc>
                <a:spcPct val="160000"/>
              </a:lnSpc>
              <a:buNone/>
            </a:pPr>
            <a:r>
              <a:rPr lang="pt-BR" sz="3200" dirty="0">
                <a:solidFill>
                  <a:srgbClr val="000000"/>
                </a:solidFill>
                <a:latin typeface="Calibri" panose="020F0502020204030204" pitchFamily="34" charset="0"/>
              </a:rPr>
              <a:t>	break</a:t>
            </a:r>
          </a:p>
          <a:p>
            <a:pPr marL="0" indent="0" algn="just">
              <a:lnSpc>
                <a:spcPct val="160000"/>
              </a:lnSpc>
              <a:buNone/>
            </a:pPr>
            <a:r>
              <a:rPr lang="pt-BR" sz="3200" dirty="0">
                <a:solidFill>
                  <a:srgbClr val="000000"/>
                </a:solidFill>
                <a:latin typeface="Calibri" panose="020F0502020204030204" pitchFamily="34" charset="0"/>
              </a:rPr>
              <a:t>Default:</a:t>
            </a:r>
          </a:p>
          <a:p>
            <a:pPr marL="0" indent="0" algn="just">
              <a:lnSpc>
                <a:spcPct val="160000"/>
              </a:lnSpc>
              <a:buNone/>
            </a:pPr>
            <a:r>
              <a:rPr lang="pt-BR" sz="3200" dirty="0">
                <a:solidFill>
                  <a:srgbClr val="000000"/>
                </a:solidFill>
                <a:latin typeface="Calibri" panose="020F0502020204030204" pitchFamily="34" charset="0"/>
              </a:rPr>
              <a:t>	</a:t>
            </a:r>
            <a:r>
              <a:rPr lang="pt-BR" sz="3200" dirty="0" err="1">
                <a:solidFill>
                  <a:srgbClr val="000000"/>
                </a:solidFill>
                <a:latin typeface="Calibri" panose="020F0502020204030204" pitchFamily="34" charset="0"/>
              </a:rPr>
              <a:t>document.write</a:t>
            </a:r>
            <a:r>
              <a:rPr lang="pt-BR" sz="3200" dirty="0">
                <a:solidFill>
                  <a:srgbClr val="000000"/>
                </a:solidFill>
                <a:latin typeface="Calibri" panose="020F0502020204030204" pitchFamily="34" charset="0"/>
              </a:rPr>
              <a:t> (“padrão”)</a:t>
            </a:r>
          </a:p>
          <a:p>
            <a:pPr marL="0" indent="0" algn="just">
              <a:lnSpc>
                <a:spcPct val="160000"/>
              </a:lnSpc>
              <a:buNone/>
            </a:pPr>
            <a:r>
              <a:rPr lang="pt-BR" sz="3200" dirty="0">
                <a:solidFill>
                  <a:srgbClr val="000000"/>
                </a:solidFill>
                <a:latin typeface="Calibri" panose="020F0502020204030204" pitchFamily="34" charset="0"/>
              </a:rPr>
              <a:t>	break</a:t>
            </a:r>
          </a:p>
          <a:p>
            <a:pPr marL="0" indent="0" algn="just">
              <a:lnSpc>
                <a:spcPct val="160000"/>
              </a:lnSpc>
              <a:buNone/>
            </a:pPr>
            <a:r>
              <a:rPr lang="pt-BR" sz="3200" dirty="0">
                <a:solidFill>
                  <a:srgbClr val="000000"/>
                </a:solidFill>
                <a:latin typeface="Calibri" panose="020F0502020204030204" pitchFamily="34" charset="0"/>
              </a:rPr>
              <a:t>}</a:t>
            </a:r>
            <a:endParaRPr lang="pt-BR" sz="4400" dirty="0"/>
          </a:p>
        </p:txBody>
      </p:sp>
    </p:spTree>
    <p:extLst>
      <p:ext uri="{BB962C8B-B14F-4D97-AF65-F5344CB8AC3E}">
        <p14:creationId xmlns:p14="http://schemas.microsoft.com/office/powerpoint/2010/main" val="28969958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Estruturas de repetição - </a:t>
            </a:r>
            <a:r>
              <a:rPr lang="pt-BR" dirty="0" err="1"/>
              <a:t>While</a:t>
            </a:r>
            <a:endParaRPr lang="pt-BR" dirty="0"/>
          </a:p>
        </p:txBody>
      </p:sp>
      <p:pic>
        <p:nvPicPr>
          <p:cNvPr id="5" name="Espaço Reservado para Conteúdo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705690" y="1230919"/>
            <a:ext cx="2951910" cy="4716753"/>
          </a:xfrm>
          <a:prstGeom prst="rect">
            <a:avLst/>
          </a:prstGeom>
        </p:spPr>
      </p:pic>
      <p:pic>
        <p:nvPicPr>
          <p:cNvPr id="6" name="Espaço Reservado para Conteúdo 5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3969963" y="1230919"/>
            <a:ext cx="2943225" cy="1962150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9963" y="3439249"/>
            <a:ext cx="4834272" cy="1967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3072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Estrutura de repetição – Do </a:t>
            </a:r>
            <a:r>
              <a:rPr lang="pt-BR" dirty="0" err="1"/>
              <a:t>While</a:t>
            </a:r>
            <a:endParaRPr lang="pt-BR" dirty="0"/>
          </a:p>
        </p:txBody>
      </p:sp>
      <p:pic>
        <p:nvPicPr>
          <p:cNvPr id="5" name="Espaço Reservado para Conteúdo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702328" y="1825625"/>
            <a:ext cx="4852819" cy="3230469"/>
          </a:xfrm>
          <a:prstGeom prst="rect">
            <a:avLst/>
          </a:prstGeom>
        </p:spPr>
      </p:pic>
      <p:pic>
        <p:nvPicPr>
          <p:cNvPr id="6" name="Espaço Reservado para Conteúdo 5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790783" y="1829219"/>
            <a:ext cx="3891939" cy="1611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05286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Estrutura de repetição - For</a:t>
            </a:r>
          </a:p>
        </p:txBody>
      </p:sp>
      <p:pic>
        <p:nvPicPr>
          <p:cNvPr id="7" name="Espaço Reservado para Conteúdo 6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98904" y="1371601"/>
            <a:ext cx="3910053" cy="2152323"/>
          </a:xfrm>
          <a:prstGeom prst="rect">
            <a:avLst/>
          </a:prstGeom>
        </p:spPr>
      </p:pic>
      <p:pic>
        <p:nvPicPr>
          <p:cNvPr id="8" name="Espaço Reservado para Conteúdo 7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233862" y="1371601"/>
            <a:ext cx="3995738" cy="4549260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4504" y="1426184"/>
            <a:ext cx="3699453" cy="1263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52378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Variáveis compostas - </a:t>
            </a:r>
            <a:r>
              <a:rPr lang="pt-BR" dirty="0" err="1"/>
              <a:t>Arrays</a:t>
            </a:r>
            <a:endParaRPr lang="pt-BR" dirty="0"/>
          </a:p>
        </p:txBody>
      </p:sp>
      <p:pic>
        <p:nvPicPr>
          <p:cNvPr id="5" name="Espaço Reservado para Conteúdo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519237" y="2148681"/>
            <a:ext cx="3819525" cy="3705225"/>
          </a:xfrm>
          <a:prstGeom prst="rect">
            <a:avLst/>
          </a:prstGeom>
        </p:spPr>
      </p:pic>
      <p:pic>
        <p:nvPicPr>
          <p:cNvPr id="6" name="Espaço Reservado para Conteúdo 5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775089"/>
            <a:ext cx="5181600" cy="2452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5135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Evolução do </a:t>
            </a:r>
            <a:r>
              <a:rPr lang="pt-BR" dirty="0" err="1"/>
              <a:t>Javascript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17694" y="1119602"/>
            <a:ext cx="11705493" cy="5338348"/>
          </a:xfrm>
        </p:spPr>
        <p:txBody>
          <a:bodyPr>
            <a:normAutofit lnSpcReduction="10000"/>
          </a:bodyPr>
          <a:lstStyle/>
          <a:p>
            <a:r>
              <a:rPr lang="pt-BR" dirty="0" err="1"/>
              <a:t>Javascript</a:t>
            </a:r>
            <a:r>
              <a:rPr lang="pt-BR" dirty="0"/>
              <a:t> </a:t>
            </a:r>
            <a:r>
              <a:rPr lang="pt-BR" dirty="0" err="1"/>
              <a:t>vs</a:t>
            </a:r>
            <a:r>
              <a:rPr lang="pt-BR" dirty="0"/>
              <a:t> Java</a:t>
            </a:r>
          </a:p>
          <a:p>
            <a:r>
              <a:rPr lang="pt-BR" dirty="0"/>
              <a:t>1970 – Guerra fria; -&gt; Sputnik</a:t>
            </a:r>
          </a:p>
          <a:p>
            <a:r>
              <a:rPr lang="pt-BR" dirty="0" err="1"/>
              <a:t>Darpa</a:t>
            </a:r>
            <a:r>
              <a:rPr lang="pt-BR" dirty="0"/>
              <a:t> – primeira rede -&gt; </a:t>
            </a:r>
            <a:r>
              <a:rPr lang="pt-BR" dirty="0" err="1"/>
              <a:t>Arpanet</a:t>
            </a:r>
            <a:r>
              <a:rPr lang="pt-BR" dirty="0"/>
              <a:t> -&gt; Internet</a:t>
            </a:r>
          </a:p>
          <a:p>
            <a:r>
              <a:rPr lang="pt-BR" dirty="0"/>
              <a:t>1993 – </a:t>
            </a:r>
            <a:r>
              <a:rPr lang="pt-BR" dirty="0" err="1"/>
              <a:t>Html</a:t>
            </a:r>
            <a:r>
              <a:rPr lang="pt-BR" dirty="0"/>
              <a:t> / </a:t>
            </a:r>
            <a:r>
              <a:rPr lang="pt-BR" dirty="0" err="1"/>
              <a:t>http</a:t>
            </a:r>
            <a:r>
              <a:rPr lang="pt-BR" dirty="0"/>
              <a:t> / </a:t>
            </a:r>
            <a:r>
              <a:rPr lang="pt-BR" dirty="0" err="1"/>
              <a:t>www</a:t>
            </a:r>
            <a:r>
              <a:rPr lang="pt-BR" dirty="0"/>
              <a:t> / </a:t>
            </a:r>
            <a:r>
              <a:rPr lang="pt-BR" dirty="0" err="1"/>
              <a:t>mosaic</a:t>
            </a:r>
            <a:r>
              <a:rPr lang="pt-BR" dirty="0"/>
              <a:t> (navegador)</a:t>
            </a:r>
          </a:p>
          <a:p>
            <a:r>
              <a:rPr lang="pt-BR" dirty="0"/>
              <a:t>1994 – Netscape</a:t>
            </a:r>
          </a:p>
          <a:p>
            <a:r>
              <a:rPr lang="pt-BR" dirty="0"/>
              <a:t>1995 – Moca -&gt; </a:t>
            </a:r>
            <a:r>
              <a:rPr lang="pt-BR" dirty="0" err="1"/>
              <a:t>Javascript</a:t>
            </a:r>
            <a:r>
              <a:rPr lang="pt-BR" dirty="0"/>
              <a:t> / Internet Explorer / </a:t>
            </a:r>
            <a:r>
              <a:rPr lang="pt-BR" dirty="0" err="1"/>
              <a:t>Jscript</a:t>
            </a:r>
            <a:endParaRPr lang="pt-BR" dirty="0"/>
          </a:p>
          <a:p>
            <a:r>
              <a:rPr lang="pt-BR" dirty="0"/>
              <a:t>1997 – Padronização: </a:t>
            </a:r>
            <a:r>
              <a:rPr lang="pt-BR" dirty="0" err="1"/>
              <a:t>ecmascript</a:t>
            </a:r>
            <a:endParaRPr lang="pt-BR" dirty="0"/>
          </a:p>
          <a:p>
            <a:r>
              <a:rPr lang="pt-BR" dirty="0"/>
              <a:t>2002 – Mozilla – Firefox</a:t>
            </a:r>
          </a:p>
          <a:p>
            <a:r>
              <a:rPr lang="pt-BR" dirty="0"/>
              <a:t>2008 – Google Chrome em 2009 incluiu motor </a:t>
            </a:r>
            <a:r>
              <a:rPr lang="pt-BR" dirty="0" err="1"/>
              <a:t>javacript</a:t>
            </a:r>
            <a:endParaRPr lang="pt-BR" dirty="0"/>
          </a:p>
          <a:p>
            <a:r>
              <a:rPr lang="pt-BR" dirty="0"/>
              <a:t>2010 – Utilizaram esse motor para rodar </a:t>
            </a:r>
            <a:r>
              <a:rPr lang="pt-BR" dirty="0" err="1"/>
              <a:t>javascript</a:t>
            </a:r>
            <a:r>
              <a:rPr lang="pt-BR" dirty="0"/>
              <a:t> fora do navegador - NODE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5342914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Arrays</a:t>
            </a:r>
            <a:endParaRPr lang="pt-BR" dirty="0"/>
          </a:p>
        </p:txBody>
      </p:sp>
      <p:pic>
        <p:nvPicPr>
          <p:cNvPr id="5" name="Espaço Reservado para Conteúdo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15065" y="1519516"/>
            <a:ext cx="5213357" cy="1151215"/>
          </a:xfrm>
          <a:prstGeom prst="rect">
            <a:avLst/>
          </a:prstGeom>
        </p:spPr>
      </p:pic>
      <p:pic>
        <p:nvPicPr>
          <p:cNvPr id="6" name="Espaço Reservado para Conteúdo 5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5066" y="2776675"/>
            <a:ext cx="5181600" cy="1992037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9089" y="686897"/>
            <a:ext cx="4962245" cy="1726212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9089" y="2600957"/>
            <a:ext cx="4991066" cy="1742443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29089" y="4531248"/>
            <a:ext cx="4991066" cy="1689966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5066" y="4903694"/>
            <a:ext cx="5181387" cy="1497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84871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Arrays</a:t>
            </a:r>
            <a:endParaRPr lang="pt-BR" dirty="0"/>
          </a:p>
        </p:txBody>
      </p:sp>
      <p:pic>
        <p:nvPicPr>
          <p:cNvPr id="5" name="Espaço Reservado para Conteúdo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163731" y="1293648"/>
            <a:ext cx="9331652" cy="1369966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3731" y="3083228"/>
            <a:ext cx="4772025" cy="1666875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3731" y="4803891"/>
            <a:ext cx="9331652" cy="1571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52756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Arrays</a:t>
            </a:r>
            <a:endParaRPr lang="pt-BR" dirty="0"/>
          </a:p>
        </p:txBody>
      </p:sp>
      <p:pic>
        <p:nvPicPr>
          <p:cNvPr id="5" name="Espaço Reservado para Conteúdo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139595" y="1825625"/>
            <a:ext cx="4578810" cy="4351338"/>
          </a:xfrm>
          <a:prstGeom prst="rect">
            <a:avLst/>
          </a:prstGeom>
        </p:spPr>
      </p:pic>
      <p:pic>
        <p:nvPicPr>
          <p:cNvPr id="6" name="Espaço Reservado para Conteúdo 5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825097" y="1825625"/>
            <a:ext cx="6103267" cy="702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07553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Funções avançadas</a:t>
            </a:r>
          </a:p>
        </p:txBody>
      </p:sp>
      <p:pic>
        <p:nvPicPr>
          <p:cNvPr id="5" name="Espaço Reservado para Conteúdo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31899" y="984740"/>
            <a:ext cx="3106490" cy="4864732"/>
          </a:xfrm>
          <a:prstGeom prst="rect">
            <a:avLst/>
          </a:prstGeom>
        </p:spPr>
      </p:pic>
      <p:pic>
        <p:nvPicPr>
          <p:cNvPr id="6" name="Espaço Reservado para Conteúdo 5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3770288" y="984739"/>
            <a:ext cx="3829050" cy="3429000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9208" y="984739"/>
            <a:ext cx="4083768" cy="3062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33271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Funções avançadas</a:t>
            </a:r>
          </a:p>
        </p:txBody>
      </p:sp>
      <p:pic>
        <p:nvPicPr>
          <p:cNvPr id="5" name="Espaço Reservado para Conteúdo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628775" y="2201069"/>
            <a:ext cx="3600450" cy="3600450"/>
          </a:xfrm>
          <a:prstGeom prst="rect">
            <a:avLst/>
          </a:prstGeom>
        </p:spPr>
      </p:pic>
      <p:pic>
        <p:nvPicPr>
          <p:cNvPr id="6" name="Espaço Reservado para Conteúdo 5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902998" y="2103577"/>
            <a:ext cx="4977324" cy="3697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57804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556079-F539-E497-6EFB-9532173D9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Exercício</a:t>
            </a:r>
          </a:p>
        </p:txBody>
      </p:sp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483EBA70-EFB4-F7E0-D728-81A089999C4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6439760" y="811989"/>
            <a:ext cx="5104132" cy="4983467"/>
          </a:xfrm>
        </p:spPr>
      </p:pic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0D85740D-42B4-E74B-C933-261B21F6B8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0052" y="1253331"/>
            <a:ext cx="5181600" cy="4351338"/>
          </a:xfrm>
        </p:spPr>
        <p:txBody>
          <a:bodyPr>
            <a:normAutofit fontScale="92500"/>
          </a:bodyPr>
          <a:lstStyle/>
          <a:p>
            <a:r>
              <a:rPr lang="pt-BR" dirty="0"/>
              <a:t>Inserir um </a:t>
            </a:r>
            <a:r>
              <a:rPr lang="pt-BR" dirty="0" err="1"/>
              <a:t>Select</a:t>
            </a:r>
            <a:r>
              <a:rPr lang="pt-BR" dirty="0"/>
              <a:t> onde só deve aceitar números de 1 a 100;</a:t>
            </a:r>
          </a:p>
          <a:p>
            <a:r>
              <a:rPr lang="pt-BR" dirty="0"/>
              <a:t>Toda vez que clicar no finalizar ele deve calcular:</a:t>
            </a:r>
          </a:p>
          <a:p>
            <a:r>
              <a:rPr lang="pt-BR" dirty="0"/>
              <a:t>Quantos números tem cadastrados;</a:t>
            </a:r>
          </a:p>
          <a:p>
            <a:r>
              <a:rPr lang="pt-BR" dirty="0"/>
              <a:t>Maior número, menor número;</a:t>
            </a:r>
          </a:p>
          <a:p>
            <a:r>
              <a:rPr lang="pt-BR" dirty="0"/>
              <a:t>Somar todos os valores</a:t>
            </a:r>
          </a:p>
          <a:p>
            <a:r>
              <a:rPr lang="pt-BR" dirty="0"/>
              <a:t>Fazer a média de todos os números digitados.</a:t>
            </a:r>
          </a:p>
        </p:txBody>
      </p:sp>
    </p:spTree>
    <p:extLst>
      <p:ext uri="{BB962C8B-B14F-4D97-AF65-F5344CB8AC3E}">
        <p14:creationId xmlns:p14="http://schemas.microsoft.com/office/powerpoint/2010/main" val="235610465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Try</a:t>
            </a:r>
            <a:r>
              <a:rPr lang="pt-BR" dirty="0"/>
              <a:t> Catch </a:t>
            </a:r>
            <a:r>
              <a:rPr lang="pt-BR" dirty="0" err="1"/>
              <a:t>Throw</a:t>
            </a:r>
            <a:r>
              <a:rPr lang="pt-BR" dirty="0"/>
              <a:t> </a:t>
            </a:r>
            <a:r>
              <a:rPr lang="pt-BR" dirty="0" err="1"/>
              <a:t>Finally</a:t>
            </a:r>
            <a:endParaRPr lang="pt-BR" dirty="0"/>
          </a:p>
        </p:txBody>
      </p:sp>
      <p:pic>
        <p:nvPicPr>
          <p:cNvPr id="5" name="Espaço Reservado para Conteúdo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230" y="1448381"/>
            <a:ext cx="9910051" cy="4199384"/>
          </a:xfrm>
        </p:spPr>
      </p:pic>
    </p:spTree>
    <p:extLst>
      <p:ext uri="{BB962C8B-B14F-4D97-AF65-F5344CB8AC3E}">
        <p14:creationId xmlns:p14="http://schemas.microsoft.com/office/powerpoint/2010/main" val="6690006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Try</a:t>
            </a:r>
            <a:r>
              <a:rPr lang="pt-BR" dirty="0"/>
              <a:t> Catch</a:t>
            </a:r>
          </a:p>
        </p:txBody>
      </p:sp>
      <p:pic>
        <p:nvPicPr>
          <p:cNvPr id="6" name="Espaço Reservado para Conteúdo 5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7753" y="1683368"/>
            <a:ext cx="5947885" cy="1449797"/>
          </a:xfrm>
        </p:spPr>
      </p:pic>
      <p:pic>
        <p:nvPicPr>
          <p:cNvPr id="5" name="Espaço Reservado para Conteúdo 5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153" y="1683368"/>
            <a:ext cx="5181600" cy="4151757"/>
          </a:xfrm>
        </p:spPr>
      </p:pic>
    </p:spTree>
    <p:extLst>
      <p:ext uri="{BB962C8B-B14F-4D97-AF65-F5344CB8AC3E}">
        <p14:creationId xmlns:p14="http://schemas.microsoft.com/office/powerpoint/2010/main" val="154692719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Try</a:t>
            </a:r>
            <a:r>
              <a:rPr lang="pt-BR" dirty="0"/>
              <a:t> Catch</a:t>
            </a:r>
          </a:p>
        </p:txBody>
      </p:sp>
      <p:pic>
        <p:nvPicPr>
          <p:cNvPr id="6" name="Espaço Reservado para Conteúdo 5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3283" y="1340435"/>
            <a:ext cx="6136726" cy="1994436"/>
          </a:xfrm>
        </p:spPr>
      </p:pic>
      <p:pic>
        <p:nvPicPr>
          <p:cNvPr id="7" name="Espaço Reservado para Conteúdo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870" y="1340435"/>
            <a:ext cx="5181600" cy="4320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44673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Try</a:t>
            </a:r>
            <a:r>
              <a:rPr lang="pt-BR" dirty="0"/>
              <a:t> Catch</a:t>
            </a:r>
          </a:p>
        </p:txBody>
      </p:sp>
      <p:pic>
        <p:nvPicPr>
          <p:cNvPr id="8" name="Espaço Reservado para Conteúdo 7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8447" y="1545378"/>
            <a:ext cx="5181600" cy="2506599"/>
          </a:xfrm>
        </p:spPr>
      </p:pic>
      <p:pic>
        <p:nvPicPr>
          <p:cNvPr id="12" name="Espaço Reservado para Conteúdo 11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545378"/>
            <a:ext cx="5181600" cy="3419856"/>
          </a:xfrm>
        </p:spPr>
      </p:pic>
    </p:spTree>
    <p:extLst>
      <p:ext uri="{BB962C8B-B14F-4D97-AF65-F5344CB8AC3E}">
        <p14:creationId xmlns:p14="http://schemas.microsoft.com/office/powerpoint/2010/main" val="24651712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Ecmascript</a:t>
            </a:r>
            <a:r>
              <a:rPr lang="pt-BR" dirty="0"/>
              <a:t> versões – Tecnologias </a:t>
            </a:r>
            <a:r>
              <a:rPr lang="pt-BR" dirty="0" err="1"/>
              <a:t>Javascript</a:t>
            </a:r>
            <a:endParaRPr lang="pt-BR" dirty="0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45860" y="1290638"/>
            <a:ext cx="2706055" cy="4351337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7462" y="1489075"/>
            <a:ext cx="3514725" cy="415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17966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Try</a:t>
            </a:r>
            <a:r>
              <a:rPr lang="pt-BR" dirty="0"/>
              <a:t> Catch</a:t>
            </a:r>
          </a:p>
        </p:txBody>
      </p:sp>
      <p:pic>
        <p:nvPicPr>
          <p:cNvPr id="5" name="Espaço Reservado para Conteúdo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341" y="1825625"/>
            <a:ext cx="5557154" cy="3660775"/>
          </a:xfrm>
        </p:spPr>
      </p:pic>
      <p:pic>
        <p:nvPicPr>
          <p:cNvPr id="8" name="Espaço Reservado para Conteúdo 7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1825624"/>
            <a:ext cx="5686641" cy="3660775"/>
          </a:xfrm>
        </p:spPr>
      </p:pic>
    </p:spTree>
    <p:extLst>
      <p:ext uri="{BB962C8B-B14F-4D97-AF65-F5344CB8AC3E}">
        <p14:creationId xmlns:p14="http://schemas.microsoft.com/office/powerpoint/2010/main" val="281611654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Try</a:t>
            </a:r>
            <a:r>
              <a:rPr lang="pt-BR" dirty="0"/>
              <a:t> Catch</a:t>
            </a:r>
          </a:p>
        </p:txBody>
      </p:sp>
      <p:pic>
        <p:nvPicPr>
          <p:cNvPr id="5" name="Espaço Reservado para Conteúdo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388" y="1825625"/>
            <a:ext cx="5181600" cy="3031236"/>
          </a:xfrm>
        </p:spPr>
      </p:pic>
      <p:pic>
        <p:nvPicPr>
          <p:cNvPr id="6" name="Espaço Reservado para Conteúdo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870964"/>
            <a:ext cx="5181600" cy="1470279"/>
          </a:xfrm>
        </p:spPr>
      </p:pic>
    </p:spTree>
    <p:extLst>
      <p:ext uri="{BB962C8B-B14F-4D97-AF65-F5344CB8AC3E}">
        <p14:creationId xmlns:p14="http://schemas.microsoft.com/office/powerpoint/2010/main" val="30232960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Try</a:t>
            </a:r>
            <a:r>
              <a:rPr lang="pt-BR" dirty="0"/>
              <a:t> Catch</a:t>
            </a:r>
          </a:p>
        </p:txBody>
      </p:sp>
      <p:pic>
        <p:nvPicPr>
          <p:cNvPr id="5" name="Espaço Reservado para Conteúdo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786160"/>
            <a:ext cx="5181600" cy="2215134"/>
          </a:xfrm>
        </p:spPr>
      </p:pic>
      <p:pic>
        <p:nvPicPr>
          <p:cNvPr id="6" name="Espaço Reservado para Conteúdo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7706" y="1786160"/>
            <a:ext cx="5181600" cy="1761744"/>
          </a:xfrm>
        </p:spPr>
      </p:pic>
    </p:spTree>
    <p:extLst>
      <p:ext uri="{BB962C8B-B14F-4D97-AF65-F5344CB8AC3E}">
        <p14:creationId xmlns:p14="http://schemas.microsoft.com/office/powerpoint/2010/main" val="131144722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">
            <a:extLst>
              <a:ext uri="{FF2B5EF4-FFF2-40B4-BE49-F238E27FC236}">
                <a16:creationId xmlns:a16="http://schemas.microsoft.com/office/drawing/2014/main" id="{25D88290-43BA-6158-C75E-D2D91900DFE6}"/>
              </a:ext>
            </a:extLst>
          </p:cNvPr>
          <p:cNvSpPr>
            <a:spLocks noGrp="1" noChangeArrowheads="1"/>
          </p:cNvSpPr>
          <p:nvPr>
            <p:ph sz="half" idx="1"/>
          </p:nvPr>
        </p:nvSpPr>
        <p:spPr bwMode="auto">
          <a:xfrm>
            <a:off x="677334" y="1233093"/>
            <a:ext cx="10803466" cy="4888518"/>
          </a:xfrm>
          <a:prstGeom prst="rect">
            <a:avLst/>
          </a:prstGeom>
          <a:solidFill>
            <a:srgbClr val="F8F4F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45720" rIns="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fontAlgn="base">
              <a:spcAft>
                <a:spcPct val="0"/>
              </a:spcAft>
              <a:buClrTx/>
              <a:buSzTx/>
              <a:tabLst/>
            </a:pPr>
            <a:endParaRPr lang="pt-BR" altLang="pt-BR" dirty="0"/>
          </a:p>
          <a:p>
            <a:pPr marR="0" lvl="0" fontAlgn="base">
              <a:spcAft>
                <a:spcPct val="0"/>
              </a:spcAft>
              <a:buClrTx/>
              <a:buSzTx/>
              <a:tabLst/>
            </a:pPr>
            <a:r>
              <a:rPr lang="pt-BR" altLang="pt-BR" dirty="0"/>
              <a:t>Crie uma função que receba um número como argumento e retorne a raiz quadrada desse número.</a:t>
            </a:r>
          </a:p>
          <a:p>
            <a:pPr marR="0" lvl="0" fontAlgn="base">
              <a:spcAft>
                <a:spcPct val="0"/>
              </a:spcAft>
              <a:buClrTx/>
              <a:buSzTx/>
              <a:tabLst/>
            </a:pPr>
            <a:r>
              <a:rPr lang="pt-BR" altLang="pt-BR" dirty="0"/>
              <a:t>Use um bloco </a:t>
            </a:r>
            <a:r>
              <a:rPr lang="pt-BR" altLang="pt-BR" dirty="0" err="1"/>
              <a:t>try</a:t>
            </a:r>
            <a:r>
              <a:rPr lang="pt-BR" altLang="pt-BR" dirty="0"/>
              <a:t> para tentar calcular a raiz quadrada.</a:t>
            </a:r>
          </a:p>
          <a:p>
            <a:pPr marR="0" lvl="0" fontAlgn="base">
              <a:spcAft>
                <a:spcPct val="0"/>
              </a:spcAft>
              <a:buClrTx/>
              <a:buSzTx/>
              <a:tabLst/>
            </a:pPr>
            <a:r>
              <a:rPr lang="pt-BR" altLang="pt-BR" dirty="0"/>
              <a:t>Lance um erro se o argumento não for um número ou for negativo.</a:t>
            </a:r>
          </a:p>
          <a:p>
            <a:pPr marR="0" lvl="0" fontAlgn="base">
              <a:spcAft>
                <a:spcPct val="0"/>
              </a:spcAft>
              <a:buClrTx/>
              <a:buSzTx/>
              <a:tabLst/>
            </a:pPr>
            <a:r>
              <a:rPr lang="pt-BR" altLang="pt-BR" dirty="0"/>
              <a:t>Use um bloco catch para exibir uma mensagem de erro amigável se um erro for lançado.</a:t>
            </a:r>
          </a:p>
          <a:p>
            <a:pPr marR="0" lvl="0" fontAlgn="base">
              <a:spcAft>
                <a:spcPct val="0"/>
              </a:spcAft>
              <a:buClrTx/>
              <a:buSzTx/>
              <a:tabLst/>
            </a:pPr>
            <a:r>
              <a:rPr lang="pt-BR" altLang="pt-BR" dirty="0"/>
              <a:t>Teste a função com vários valores (positivos, negativos e não numéricos) para verificar se o tratamento de erros está funcionando corretamente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282523"/>
                </a:solidFill>
                <a:effectLst/>
                <a:latin typeface="Ginto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0CAEE05-A53A-816F-0D31-B75464261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Exercício</a:t>
            </a:r>
          </a:p>
        </p:txBody>
      </p:sp>
    </p:spTree>
    <p:extLst>
      <p:ext uri="{BB962C8B-B14F-4D97-AF65-F5344CB8AC3E}">
        <p14:creationId xmlns:p14="http://schemas.microsoft.com/office/powerpoint/2010/main" val="379240815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BOM</a:t>
            </a:r>
          </a:p>
        </p:txBody>
      </p:sp>
      <p:pic>
        <p:nvPicPr>
          <p:cNvPr id="6" name="Espaço Reservado para Conteúdo 5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899" y="276393"/>
            <a:ext cx="7812741" cy="3164160"/>
          </a:xfr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5464" y="3535939"/>
            <a:ext cx="6817659" cy="3298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81139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BOM</a:t>
            </a:r>
          </a:p>
        </p:txBody>
      </p:sp>
      <p:pic>
        <p:nvPicPr>
          <p:cNvPr id="5" name="Espaço Reservado para Conteúdo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047" y="1694329"/>
            <a:ext cx="5666753" cy="4250065"/>
          </a:xfrm>
        </p:spPr>
      </p:pic>
      <p:pic>
        <p:nvPicPr>
          <p:cNvPr id="6" name="Espaço Reservado para Conteúdo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199" y="1694329"/>
            <a:ext cx="5666753" cy="4250065"/>
          </a:xfrm>
        </p:spPr>
      </p:pic>
    </p:spTree>
    <p:extLst>
      <p:ext uri="{BB962C8B-B14F-4D97-AF65-F5344CB8AC3E}">
        <p14:creationId xmlns:p14="http://schemas.microsoft.com/office/powerpoint/2010/main" val="252929932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BOM</a:t>
            </a:r>
          </a:p>
        </p:txBody>
      </p:sp>
      <p:pic>
        <p:nvPicPr>
          <p:cNvPr id="5" name="Espaço Reservado para Conteúdo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4647" y="154111"/>
            <a:ext cx="6665117" cy="2899326"/>
          </a:xfrm>
        </p:spPr>
      </p:pic>
      <p:pic>
        <p:nvPicPr>
          <p:cNvPr id="6" name="Espaço Reservado para Conteúdo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5529" y="3172279"/>
            <a:ext cx="5563352" cy="3685721"/>
          </a:xfrm>
        </p:spPr>
      </p:pic>
    </p:spTree>
    <p:extLst>
      <p:ext uri="{BB962C8B-B14F-4D97-AF65-F5344CB8AC3E}">
        <p14:creationId xmlns:p14="http://schemas.microsoft.com/office/powerpoint/2010/main" val="366993717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BOM</a:t>
            </a:r>
          </a:p>
        </p:txBody>
      </p:sp>
      <p:pic>
        <p:nvPicPr>
          <p:cNvPr id="6" name="Espaço Reservado para Conteúdo 5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9207" y="2126938"/>
            <a:ext cx="8990330" cy="2337486"/>
          </a:xfrm>
        </p:spPr>
      </p:pic>
    </p:spTree>
    <p:extLst>
      <p:ext uri="{BB962C8B-B14F-4D97-AF65-F5344CB8AC3E}">
        <p14:creationId xmlns:p14="http://schemas.microsoft.com/office/powerpoint/2010/main" val="291227336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BOM</a:t>
            </a:r>
          </a:p>
        </p:txBody>
      </p:sp>
      <p:pic>
        <p:nvPicPr>
          <p:cNvPr id="5" name="Espaço Reservado para Conteúdo 7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658" y="1522575"/>
            <a:ext cx="7700683" cy="3763709"/>
          </a:xfrm>
        </p:spPr>
      </p:pic>
    </p:spTree>
    <p:extLst>
      <p:ext uri="{BB962C8B-B14F-4D97-AF65-F5344CB8AC3E}">
        <p14:creationId xmlns:p14="http://schemas.microsoft.com/office/powerpoint/2010/main" val="145958995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BOM</a:t>
            </a:r>
          </a:p>
        </p:txBody>
      </p:sp>
      <p:pic>
        <p:nvPicPr>
          <p:cNvPr id="10" name="Espaço Reservado para Conteúdo 5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3610" y="569425"/>
            <a:ext cx="7355541" cy="5516656"/>
          </a:xfrm>
        </p:spPr>
      </p:pic>
    </p:spTree>
    <p:extLst>
      <p:ext uri="{BB962C8B-B14F-4D97-AF65-F5344CB8AC3E}">
        <p14:creationId xmlns:p14="http://schemas.microsoft.com/office/powerpoint/2010/main" val="23766082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Bibliografia</a:t>
            </a:r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60862" y="1513681"/>
            <a:ext cx="3619500" cy="390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02910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BOM</a:t>
            </a:r>
          </a:p>
        </p:txBody>
      </p:sp>
      <p:pic>
        <p:nvPicPr>
          <p:cNvPr id="5" name="Espaço Reservado para Conteúdo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4306" y="4040683"/>
            <a:ext cx="7996518" cy="2378964"/>
          </a:xfrm>
        </p:spPr>
      </p:pic>
      <p:pic>
        <p:nvPicPr>
          <p:cNvPr id="6" name="Espaço Reservado para Conteúdo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4306" y="366531"/>
            <a:ext cx="6046694" cy="3461732"/>
          </a:xfrm>
        </p:spPr>
      </p:pic>
    </p:spTree>
    <p:extLst>
      <p:ext uri="{BB962C8B-B14F-4D97-AF65-F5344CB8AC3E}">
        <p14:creationId xmlns:p14="http://schemas.microsoft.com/office/powerpoint/2010/main" val="36011178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BOM</a:t>
            </a:r>
          </a:p>
        </p:txBody>
      </p:sp>
      <p:pic>
        <p:nvPicPr>
          <p:cNvPr id="5" name="Espaço Reservado para Conteúdo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0812" y="569425"/>
            <a:ext cx="7270376" cy="5452783"/>
          </a:xfrm>
        </p:spPr>
      </p:pic>
    </p:spTree>
    <p:extLst>
      <p:ext uri="{BB962C8B-B14F-4D97-AF65-F5344CB8AC3E}">
        <p14:creationId xmlns:p14="http://schemas.microsoft.com/office/powerpoint/2010/main" val="337699149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BOM</a:t>
            </a:r>
          </a:p>
        </p:txBody>
      </p:sp>
      <p:pic>
        <p:nvPicPr>
          <p:cNvPr id="5" name="Espaço Reservado para Conteúdo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1883" y="569425"/>
            <a:ext cx="7875494" cy="5906621"/>
          </a:xfrm>
        </p:spPr>
      </p:pic>
    </p:spTree>
    <p:extLst>
      <p:ext uri="{BB962C8B-B14F-4D97-AF65-F5344CB8AC3E}">
        <p14:creationId xmlns:p14="http://schemas.microsoft.com/office/powerpoint/2010/main" val="200794053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8BFA0D-DD2F-DF4D-63F3-80C0C4613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Exercício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0783659-CC08-9FB2-9224-5BCC6D7AF6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6093" y="1290180"/>
            <a:ext cx="10308921" cy="5135671"/>
          </a:xfrm>
        </p:spPr>
        <p:txBody>
          <a:bodyPr>
            <a:normAutofit/>
          </a:bodyPr>
          <a:lstStyle/>
          <a:p>
            <a:pPr algn="l">
              <a:buFont typeface="+mj-lt"/>
              <a:buAutoNum type="arabicPeriod"/>
            </a:pPr>
            <a:r>
              <a:rPr lang="pt-BR" b="0" i="0" dirty="0">
                <a:solidFill>
                  <a:srgbClr val="282523"/>
                </a:solidFill>
                <a:effectLst/>
                <a:latin typeface="Ginto"/>
              </a:rPr>
              <a:t>Crie um arquivo HTML básico com um botão e um parágrafo vazio.</a:t>
            </a:r>
          </a:p>
          <a:p>
            <a:pPr algn="l">
              <a:buFont typeface="+mj-lt"/>
              <a:buAutoNum type="arabicPeriod"/>
            </a:pPr>
            <a:r>
              <a:rPr lang="pt-BR" b="0" i="0" dirty="0">
                <a:solidFill>
                  <a:srgbClr val="282523"/>
                </a:solidFill>
                <a:effectLst/>
                <a:latin typeface="Ginto"/>
              </a:rPr>
              <a:t>Adicione um script </a:t>
            </a:r>
            <a:r>
              <a:rPr lang="pt-BR" b="0" i="0" dirty="0" err="1">
                <a:solidFill>
                  <a:srgbClr val="282523"/>
                </a:solidFill>
                <a:effectLst/>
                <a:latin typeface="Ginto"/>
              </a:rPr>
              <a:t>JavaScript</a:t>
            </a:r>
            <a:r>
              <a:rPr lang="pt-BR" b="0" i="0" dirty="0">
                <a:solidFill>
                  <a:srgbClr val="282523"/>
                </a:solidFill>
                <a:effectLst/>
                <a:latin typeface="Ginto"/>
              </a:rPr>
              <a:t> que faça o seguinte: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pt-BR" b="0" i="0" dirty="0">
                <a:solidFill>
                  <a:srgbClr val="282523"/>
                </a:solidFill>
                <a:effectLst/>
                <a:latin typeface="Ginto"/>
              </a:rPr>
              <a:t>Ao clicar no botão, exiba as dimensões da tela do usuário (largura e altura) no parágrafo.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pt-BR" b="0" i="0" dirty="0">
                <a:solidFill>
                  <a:srgbClr val="282523"/>
                </a:solidFill>
                <a:effectLst/>
                <a:latin typeface="Ginto"/>
              </a:rPr>
              <a:t>Exiba a URL atual da página no console do navegador.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pt-BR" b="0" i="0" dirty="0">
                <a:solidFill>
                  <a:srgbClr val="282523"/>
                </a:solidFill>
                <a:effectLst/>
                <a:latin typeface="Ginto"/>
              </a:rPr>
              <a:t>Pergunte ao usuário se ele deseja ser redirecionado para um novo site (por exemplo, "https://www.microsoft.com"). Se ele aceitar, redirecione-o.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1365600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E61088-C494-0419-1DA3-FC4BC777BD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Projeto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148292E-77B0-F709-58A5-19E34258F37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pt-BR" b="1" dirty="0" err="1"/>
              <a:t>Html</a:t>
            </a:r>
            <a:r>
              <a:rPr lang="pt-BR" b="1" dirty="0"/>
              <a:t> e </a:t>
            </a:r>
            <a:r>
              <a:rPr lang="pt-BR" b="1" dirty="0" err="1"/>
              <a:t>Css</a:t>
            </a:r>
            <a:endParaRPr lang="pt-BR" b="1" dirty="0"/>
          </a:p>
          <a:p>
            <a:r>
              <a:rPr lang="pt-BR" dirty="0"/>
              <a:t>3 páginas: Index, Formulário, à escolha</a:t>
            </a:r>
          </a:p>
          <a:p>
            <a:r>
              <a:rPr lang="pt-BR" dirty="0"/>
              <a:t>Responsivo;</a:t>
            </a:r>
          </a:p>
          <a:p>
            <a:r>
              <a:rPr lang="pt-BR" dirty="0"/>
              <a:t>Flex ou Grid;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368C555C-8024-7FDE-DB26-CADFF9A3D98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pt-BR" b="1" dirty="0"/>
              <a:t>Javascript:</a:t>
            </a:r>
          </a:p>
          <a:p>
            <a:r>
              <a:rPr lang="pt-BR" dirty="0" err="1"/>
              <a:t>Function</a:t>
            </a:r>
            <a:r>
              <a:rPr lang="pt-BR" dirty="0"/>
              <a:t>, </a:t>
            </a:r>
            <a:r>
              <a:rPr lang="pt-BR" dirty="0" err="1"/>
              <a:t>Arrays</a:t>
            </a:r>
            <a:r>
              <a:rPr lang="pt-BR" dirty="0"/>
              <a:t>, Repetição, Condições, Eventos(</a:t>
            </a:r>
            <a:r>
              <a:rPr lang="pt-BR" dirty="0" err="1"/>
              <a:t>onClick</a:t>
            </a:r>
            <a:r>
              <a:rPr lang="pt-BR" dirty="0"/>
              <a:t>, </a:t>
            </a:r>
            <a:r>
              <a:rPr lang="pt-BR" dirty="0" err="1"/>
              <a:t>Reload</a:t>
            </a:r>
            <a:r>
              <a:rPr lang="pt-BR" dirty="0"/>
              <a:t>)</a:t>
            </a:r>
          </a:p>
          <a:p>
            <a:r>
              <a:rPr lang="pt-BR" dirty="0" err="1"/>
              <a:t>Listener</a:t>
            </a:r>
            <a:r>
              <a:rPr lang="pt-BR" dirty="0"/>
              <a:t>, </a:t>
            </a:r>
            <a:r>
              <a:rPr lang="pt-BR" dirty="0" err="1"/>
              <a:t>getElementby</a:t>
            </a:r>
            <a:r>
              <a:rPr lang="pt-BR" dirty="0"/>
              <a:t>...</a:t>
            </a:r>
          </a:p>
          <a:p>
            <a:r>
              <a:rPr lang="pt-BR" dirty="0" err="1"/>
              <a:t>Alert</a:t>
            </a:r>
            <a:r>
              <a:rPr lang="pt-BR" dirty="0"/>
              <a:t>, Open(propaganda), Print</a:t>
            </a:r>
          </a:p>
          <a:p>
            <a:r>
              <a:rPr lang="pt-BR" dirty="0" err="1"/>
              <a:t>setTimeOut</a:t>
            </a:r>
            <a:r>
              <a:rPr lang="pt-BR" dirty="0"/>
              <a:t> ou </a:t>
            </a:r>
            <a:r>
              <a:rPr lang="pt-BR" dirty="0" err="1"/>
              <a:t>SetInterval</a:t>
            </a:r>
            <a:endParaRPr lang="pt-BR" dirty="0"/>
          </a:p>
          <a:p>
            <a:r>
              <a:rPr lang="pt-BR" dirty="0" err="1"/>
              <a:t>Try</a:t>
            </a:r>
            <a:r>
              <a:rPr lang="pt-BR" dirty="0"/>
              <a:t> Catch</a:t>
            </a:r>
          </a:p>
          <a:p>
            <a:r>
              <a:rPr lang="pt-BR" dirty="0"/>
              <a:t>Usar o </a:t>
            </a:r>
            <a:r>
              <a:rPr lang="pt-BR" dirty="0" err="1"/>
              <a:t>Location</a:t>
            </a:r>
            <a:endParaRPr lang="pt-BR" dirty="0"/>
          </a:p>
          <a:p>
            <a:r>
              <a:rPr lang="pt-BR" dirty="0"/>
              <a:t>MENU</a:t>
            </a:r>
          </a:p>
          <a:p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6116206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DOM – Criando e removendo elementos via JS</a:t>
            </a:r>
            <a:endParaRPr lang="pt-BR" dirty="0"/>
          </a:p>
        </p:txBody>
      </p:sp>
      <p:pic>
        <p:nvPicPr>
          <p:cNvPr id="5" name="Espaço Reservado para Conteúdo 4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200" y="1825625"/>
            <a:ext cx="4385600" cy="4351338"/>
          </a:xfrm>
        </p:spPr>
      </p:pic>
      <p:pic>
        <p:nvPicPr>
          <p:cNvPr id="6" name="Espaço Reservado para Conteúdo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468404"/>
            <a:ext cx="5181600" cy="3065780"/>
          </a:xfrm>
        </p:spPr>
      </p:pic>
    </p:spTree>
    <p:extLst>
      <p:ext uri="{BB962C8B-B14F-4D97-AF65-F5344CB8AC3E}">
        <p14:creationId xmlns:p14="http://schemas.microsoft.com/office/powerpoint/2010/main" val="289154300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500" dirty="0" smtClean="0"/>
              <a:t>DOM – Adicionar e Remover atributo a uma </a:t>
            </a:r>
            <a:r>
              <a:rPr lang="pt-BR" sz="3500" dirty="0" err="1" smtClean="0"/>
              <a:t>tag</a:t>
            </a:r>
            <a:r>
              <a:rPr lang="pt-BR" sz="3500" dirty="0" smtClean="0"/>
              <a:t> pelo JS</a:t>
            </a:r>
            <a:endParaRPr lang="pt-BR" sz="3500" dirty="0"/>
          </a:p>
        </p:txBody>
      </p:sp>
      <p:pic>
        <p:nvPicPr>
          <p:cNvPr id="5" name="Espaço Reservado para Conteúdo 4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2822" y="1449108"/>
            <a:ext cx="4525864" cy="4351338"/>
          </a:xfrm>
        </p:spPr>
      </p:pic>
    </p:spTree>
    <p:extLst>
      <p:ext uri="{BB962C8B-B14F-4D97-AF65-F5344CB8AC3E}">
        <p14:creationId xmlns:p14="http://schemas.microsoft.com/office/powerpoint/2010/main" val="255868976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C807AC-B12A-861B-5E59-8BCAE5308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Função de alta ordem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8B8F01F-2F65-FCAA-C77A-941B443916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10123311" cy="4351338"/>
          </a:xfrm>
        </p:spPr>
        <p:txBody>
          <a:bodyPr/>
          <a:lstStyle/>
          <a:p>
            <a:r>
              <a:rPr lang="pt-BR" dirty="0"/>
              <a:t>Nada mais é do que uma função tradicional que chama outra função dentro da sua execução.</a:t>
            </a:r>
          </a:p>
        </p:txBody>
      </p:sp>
    </p:spTree>
    <p:extLst>
      <p:ext uri="{BB962C8B-B14F-4D97-AF65-F5344CB8AC3E}">
        <p14:creationId xmlns:p14="http://schemas.microsoft.com/office/powerpoint/2010/main" val="256413694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Função Arrow</a:t>
            </a:r>
          </a:p>
        </p:txBody>
      </p:sp>
      <p:pic>
        <p:nvPicPr>
          <p:cNvPr id="7" name="Espaço Reservado para Conteúdo 6">
            <a:extLst>
              <a:ext uri="{FF2B5EF4-FFF2-40B4-BE49-F238E27FC236}">
                <a16:creationId xmlns:a16="http://schemas.microsoft.com/office/drawing/2014/main" id="{24819D7D-EE9A-26DA-084A-3B93954729D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75137" y="1825625"/>
            <a:ext cx="3657235" cy="3424502"/>
          </a:xfrm>
        </p:spPr>
      </p:pic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862689" y="1825625"/>
            <a:ext cx="5181600" cy="1335264"/>
          </a:xfrm>
        </p:spPr>
        <p:txBody>
          <a:bodyPr/>
          <a:lstStyle/>
          <a:p>
            <a:r>
              <a:rPr lang="pt-BR" b="0" i="0" dirty="0">
                <a:solidFill>
                  <a:srgbClr val="111111"/>
                </a:solidFill>
                <a:effectLst/>
                <a:latin typeface="-apple-system"/>
              </a:rPr>
              <a:t>Se a função tiver apenas um parâmetro, você pode omitir os parênteses:</a:t>
            </a:r>
            <a:endParaRPr lang="pt-BR" dirty="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29A844E8-B8F9-97FD-1D1E-B7582E0818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3623" y="3207358"/>
            <a:ext cx="4060649" cy="661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60626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Arrow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65667" y="1867874"/>
            <a:ext cx="5181600" cy="4351338"/>
          </a:xfrm>
        </p:spPr>
        <p:txBody>
          <a:bodyPr/>
          <a:lstStyle/>
          <a:p>
            <a:r>
              <a:rPr lang="pt-BR" b="0" i="0" dirty="0">
                <a:solidFill>
                  <a:srgbClr val="111111"/>
                </a:solidFill>
                <a:effectLst/>
                <a:latin typeface="-apple-system"/>
              </a:rPr>
              <a:t>Se não houver parâmetros, você deve usar parênteses vazios:</a:t>
            </a:r>
            <a:endParaRPr lang="pt-BR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47B047E0-9EDC-BC40-C4F0-2AB92EF5E2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324" y="2868259"/>
            <a:ext cx="3707736" cy="584553"/>
          </a:xfrm>
          <a:prstGeom prst="rect">
            <a:avLst/>
          </a:prstGeom>
        </p:spPr>
      </p:pic>
      <p:sp>
        <p:nvSpPr>
          <p:cNvPr id="7" name="Rectangle 1">
            <a:extLst>
              <a:ext uri="{FF2B5EF4-FFF2-40B4-BE49-F238E27FC236}">
                <a16:creationId xmlns:a16="http://schemas.microsoft.com/office/drawing/2014/main" id="{8103AF63-59FA-9FA0-A1D8-EE2778327A0B}"/>
              </a:ext>
            </a:extLst>
          </p:cNvPr>
          <p:cNvSpPr>
            <a:spLocks noGrp="1" noChangeArrowheads="1"/>
          </p:cNvSpPr>
          <p:nvPr>
            <p:ph sz="half" idx="2"/>
          </p:nvPr>
        </p:nvSpPr>
        <p:spPr bwMode="auto">
          <a:xfrm>
            <a:off x="6172202" y="1867874"/>
            <a:ext cx="5895622" cy="1292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5870" tIns="0" rIns="1587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dirty="0">
                <a:solidFill>
                  <a:srgbClr val="111111"/>
                </a:solidFill>
                <a:latin typeface="-apple-system"/>
              </a:rPr>
              <a:t>Se a função tiver apenas uma expressão,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dirty="0">
                <a:solidFill>
                  <a:srgbClr val="111111"/>
                </a:solidFill>
                <a:latin typeface="-apple-system"/>
              </a:rPr>
              <a:t>você pode omitir as chaves {} e a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dirty="0">
                <a:solidFill>
                  <a:srgbClr val="111111"/>
                </a:solidFill>
                <a:latin typeface="-apple-system"/>
              </a:rPr>
              <a:t>palavra-chave </a:t>
            </a:r>
            <a:r>
              <a:rPr lang="pt-BR" altLang="pt-BR" dirty="0" err="1">
                <a:solidFill>
                  <a:srgbClr val="111111"/>
                </a:solidFill>
                <a:latin typeface="-apple-system"/>
              </a:rPr>
              <a:t>return</a:t>
            </a:r>
            <a:endParaRPr lang="pt-BR" altLang="pt-BR" dirty="0">
              <a:solidFill>
                <a:srgbClr val="111111"/>
              </a:solidFill>
              <a:latin typeface="-apple-system"/>
            </a:endParaRP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8BF1C3E2-07DF-1180-B1A2-567351295F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2" y="3427412"/>
            <a:ext cx="3521480" cy="616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4108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Requisitos</a:t>
            </a:r>
          </a:p>
        </p:txBody>
      </p:sp>
      <p:pic>
        <p:nvPicPr>
          <p:cNvPr id="7" name="Espaço Reservado para Conteúdo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11594" y="2261392"/>
            <a:ext cx="3667125" cy="2409825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975" y="1366043"/>
            <a:ext cx="3648075" cy="420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03710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F69D52D-7F1B-F141-2156-EE0C88938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Arrow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AE90B6C2-16A5-0953-1E01-BEE7DC575F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7988" y="2905213"/>
            <a:ext cx="3587044" cy="2086694"/>
          </a:xfrm>
          <a:prstGeom prst="rect">
            <a:avLst/>
          </a:prstGeom>
        </p:spPr>
      </p:pic>
      <p:sp>
        <p:nvSpPr>
          <p:cNvPr id="7" name="Rectangle 1">
            <a:extLst>
              <a:ext uri="{FF2B5EF4-FFF2-40B4-BE49-F238E27FC236}">
                <a16:creationId xmlns:a16="http://schemas.microsoft.com/office/drawing/2014/main" id="{9BB06E93-548F-0866-D091-585AC6AE5A33}"/>
              </a:ext>
            </a:extLst>
          </p:cNvPr>
          <p:cNvSpPr>
            <a:spLocks noGrp="1" noChangeArrowheads="1"/>
          </p:cNvSpPr>
          <p:nvPr>
            <p:ph sz="half" idx="1"/>
          </p:nvPr>
        </p:nvSpPr>
        <p:spPr bwMode="auto">
          <a:xfrm>
            <a:off x="3282766" y="1870781"/>
            <a:ext cx="5137487" cy="8617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5870" tIns="0" rIns="1587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dirty="0">
                <a:solidFill>
                  <a:srgbClr val="111111"/>
                </a:solidFill>
                <a:latin typeface="-apple-system"/>
              </a:rPr>
              <a:t>Para funções com múltiplas linhas,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dirty="0">
                <a:solidFill>
                  <a:srgbClr val="111111"/>
                </a:solidFill>
                <a:latin typeface="-apple-system"/>
              </a:rPr>
              <a:t>use chaves e </a:t>
            </a:r>
            <a:r>
              <a:rPr lang="pt-BR" altLang="pt-BR" dirty="0" err="1">
                <a:solidFill>
                  <a:srgbClr val="111111"/>
                </a:solidFill>
                <a:latin typeface="-apple-system"/>
              </a:rPr>
              <a:t>return</a:t>
            </a:r>
            <a:r>
              <a:rPr lang="pt-BR" altLang="pt-BR" dirty="0">
                <a:solidFill>
                  <a:srgbClr val="111111"/>
                </a:solidFill>
                <a:latin typeface="-apple-system"/>
              </a:rPr>
              <a:t>: </a:t>
            </a:r>
          </a:p>
        </p:txBody>
      </p:sp>
    </p:spTree>
    <p:extLst>
      <p:ext uri="{BB962C8B-B14F-4D97-AF65-F5344CB8AC3E}">
        <p14:creationId xmlns:p14="http://schemas.microsoft.com/office/powerpoint/2010/main" val="203435317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C90275C-3C96-BB60-5CD2-AC9E934883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Escopo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EB780F3-D04A-9AA8-4611-75A5FB8333F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endParaRPr lang="pt-BR" dirty="0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32025CD2-8710-6901-62B2-84025D4BFA3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5975890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57650B-8FEE-D836-EFB1-55CF0AF62A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Funções de </a:t>
            </a:r>
            <a:r>
              <a:rPr lang="pt-BR" dirty="0" err="1"/>
              <a:t>Array</a:t>
            </a:r>
            <a:r>
              <a:rPr lang="pt-BR" dirty="0"/>
              <a:t> - MAP</a:t>
            </a: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328" y="1119407"/>
            <a:ext cx="6750746" cy="2188767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328" y="3442842"/>
            <a:ext cx="5205413" cy="2170678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1382" y="3442842"/>
            <a:ext cx="6284757" cy="1559464"/>
          </a:xfrm>
          <a:prstGeom prst="rect">
            <a:avLst/>
          </a:prstGeom>
        </p:spPr>
      </p:pic>
      <p:sp>
        <p:nvSpPr>
          <p:cNvPr id="10" name="CaixaDeTexto 9"/>
          <p:cNvSpPr txBox="1"/>
          <p:nvPr/>
        </p:nvSpPr>
        <p:spPr>
          <a:xfrm>
            <a:off x="7274859" y="1119407"/>
            <a:ext cx="43147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Serve para rodar nosso </a:t>
            </a:r>
            <a:r>
              <a:rPr lang="pt-BR" dirty="0" err="1"/>
              <a:t>array</a:t>
            </a:r>
            <a:r>
              <a:rPr lang="pt-BR" dirty="0"/>
              <a:t>, elemento por elemento, executando algo e colocando o resultado em uma nova variável!</a:t>
            </a:r>
          </a:p>
        </p:txBody>
      </p:sp>
    </p:spTree>
    <p:extLst>
      <p:ext uri="{BB962C8B-B14F-4D97-AF65-F5344CB8AC3E}">
        <p14:creationId xmlns:p14="http://schemas.microsoft.com/office/powerpoint/2010/main" val="205127047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MAP</a:t>
            </a:r>
          </a:p>
        </p:txBody>
      </p:sp>
      <p:pic>
        <p:nvPicPr>
          <p:cNvPr id="5" name="Espaço Reservado para Conteúdo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76836" y="1408793"/>
            <a:ext cx="6813176" cy="2114433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835" y="3669925"/>
            <a:ext cx="9704677" cy="2139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59762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E3670C-88D1-FD68-B650-325D7A773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Funções de </a:t>
            </a:r>
            <a:r>
              <a:rPr lang="pt-BR" dirty="0" err="1"/>
              <a:t>array</a:t>
            </a:r>
            <a:r>
              <a:rPr lang="pt-BR" dirty="0"/>
              <a:t> - FILTER</a:t>
            </a:r>
          </a:p>
        </p:txBody>
      </p:sp>
      <p:pic>
        <p:nvPicPr>
          <p:cNvPr id="5" name="Espaço Reservado para Conteúdo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703730" y="1825625"/>
            <a:ext cx="7915096" cy="1159622"/>
          </a:xfrm>
          <a:prstGeom prst="rect">
            <a:avLst/>
          </a:prstGeom>
        </p:spPr>
      </p:pic>
      <p:pic>
        <p:nvPicPr>
          <p:cNvPr id="6" name="Espaço Reservado para Conteúdo 5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03729" y="3436488"/>
            <a:ext cx="10629777" cy="799336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729" y="4420364"/>
            <a:ext cx="6450057" cy="1294635"/>
          </a:xfrm>
          <a:prstGeom prst="rect">
            <a:avLst/>
          </a:prstGeom>
        </p:spPr>
      </p:pic>
      <p:sp>
        <p:nvSpPr>
          <p:cNvPr id="8" name="CaixaDeTexto 7"/>
          <p:cNvSpPr txBox="1"/>
          <p:nvPr/>
        </p:nvSpPr>
        <p:spPr>
          <a:xfrm>
            <a:off x="703729" y="1179357"/>
            <a:ext cx="101883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Serve para rodar nosso </a:t>
            </a:r>
            <a:r>
              <a:rPr lang="pt-BR" dirty="0" err="1"/>
              <a:t>array</a:t>
            </a:r>
            <a:r>
              <a:rPr lang="pt-BR" dirty="0"/>
              <a:t>, filtrando oque colocarmos de teste e também guardar numa nova variável;</a:t>
            </a:r>
          </a:p>
        </p:txBody>
      </p:sp>
    </p:spTree>
    <p:extLst>
      <p:ext uri="{BB962C8B-B14F-4D97-AF65-F5344CB8AC3E}">
        <p14:creationId xmlns:p14="http://schemas.microsoft.com/office/powerpoint/2010/main" val="355397640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991124-B96B-D6EE-2614-430681296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Funções de </a:t>
            </a:r>
            <a:r>
              <a:rPr lang="pt-BR" dirty="0" err="1"/>
              <a:t>array</a:t>
            </a:r>
            <a:r>
              <a:rPr lang="pt-BR" dirty="0"/>
              <a:t> - REDUCE</a:t>
            </a:r>
          </a:p>
        </p:txBody>
      </p:sp>
      <p:pic>
        <p:nvPicPr>
          <p:cNvPr id="5" name="Espaço Reservado para Conteúdo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92743" y="2010684"/>
            <a:ext cx="9882514" cy="3381585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1590" y="4585447"/>
            <a:ext cx="2722271" cy="603459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743" y="5392269"/>
            <a:ext cx="3926552" cy="551331"/>
          </a:xfrm>
          <a:prstGeom prst="rect">
            <a:avLst/>
          </a:prstGeom>
        </p:spPr>
      </p:pic>
      <p:sp>
        <p:nvSpPr>
          <p:cNvPr id="8" name="CaixaDeTexto 7"/>
          <p:cNvSpPr txBox="1"/>
          <p:nvPr/>
        </p:nvSpPr>
        <p:spPr>
          <a:xfrm>
            <a:off x="192743" y="1437989"/>
            <a:ext cx="101883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Serve para rodar nosso </a:t>
            </a:r>
            <a:r>
              <a:rPr lang="pt-BR" dirty="0" err="1"/>
              <a:t>array</a:t>
            </a:r>
            <a:r>
              <a:rPr lang="pt-BR" dirty="0"/>
              <a:t>, reduzindo os dados a um único resultado;</a:t>
            </a:r>
          </a:p>
        </p:txBody>
      </p:sp>
    </p:spTree>
    <p:extLst>
      <p:ext uri="{BB962C8B-B14F-4D97-AF65-F5344CB8AC3E}">
        <p14:creationId xmlns:p14="http://schemas.microsoft.com/office/powerpoint/2010/main" val="252187808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D959B7E-40EB-CD89-4E27-5D83F1EFE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Funções de </a:t>
            </a:r>
            <a:r>
              <a:rPr lang="pt-BR" dirty="0" err="1"/>
              <a:t>array</a:t>
            </a:r>
            <a:r>
              <a:rPr lang="pt-BR" dirty="0"/>
              <a:t> - EVERY</a:t>
            </a:r>
          </a:p>
        </p:txBody>
      </p:sp>
      <p:pic>
        <p:nvPicPr>
          <p:cNvPr id="5" name="Espaço Reservado para Conteúdo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81597" y="1637972"/>
            <a:ext cx="10621526" cy="1643109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597" y="3406027"/>
            <a:ext cx="8260472" cy="3277161"/>
          </a:xfrm>
          <a:prstGeom prst="rect">
            <a:avLst/>
          </a:prstGeom>
        </p:spPr>
      </p:pic>
      <p:sp>
        <p:nvSpPr>
          <p:cNvPr id="7" name="CaixaDeTexto 6"/>
          <p:cNvSpPr txBox="1"/>
          <p:nvPr/>
        </p:nvSpPr>
        <p:spPr>
          <a:xfrm>
            <a:off x="313766" y="991641"/>
            <a:ext cx="101883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Serve para rodar nosso </a:t>
            </a:r>
            <a:r>
              <a:rPr lang="pt-BR" dirty="0" err="1"/>
              <a:t>array</a:t>
            </a:r>
            <a:r>
              <a:rPr lang="pt-BR" dirty="0"/>
              <a:t>, filtrando item a item porém ao invés de retornar os valores válidos ele retorna </a:t>
            </a:r>
            <a:r>
              <a:rPr lang="pt-BR" dirty="0" err="1"/>
              <a:t>true</a:t>
            </a:r>
            <a:r>
              <a:rPr lang="pt-BR" dirty="0"/>
              <a:t> ou false de acordo se </a:t>
            </a:r>
            <a:r>
              <a:rPr lang="pt-BR" b="1" dirty="0"/>
              <a:t>todos</a:t>
            </a:r>
            <a:r>
              <a:rPr lang="pt-BR" dirty="0"/>
              <a:t> os valores estão dentro do nosso teste ou não!</a:t>
            </a:r>
          </a:p>
        </p:txBody>
      </p:sp>
    </p:spTree>
    <p:extLst>
      <p:ext uri="{BB962C8B-B14F-4D97-AF65-F5344CB8AC3E}">
        <p14:creationId xmlns:p14="http://schemas.microsoft.com/office/powerpoint/2010/main" val="314040711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01A33E-1F76-283C-FFBD-427F8FBC4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Funções de </a:t>
            </a:r>
            <a:r>
              <a:rPr lang="pt-BR" dirty="0" err="1"/>
              <a:t>array</a:t>
            </a:r>
            <a:r>
              <a:rPr lang="pt-BR" dirty="0"/>
              <a:t> - SOME</a:t>
            </a:r>
          </a:p>
        </p:txBody>
      </p:sp>
      <p:pic>
        <p:nvPicPr>
          <p:cNvPr id="5" name="Espaço Reservado para Conteúdo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08976" y="1825624"/>
            <a:ext cx="5485171" cy="3714563"/>
          </a:xfrm>
          <a:prstGeom prst="rect">
            <a:avLst/>
          </a:prstGeom>
        </p:spPr>
      </p:pic>
      <p:pic>
        <p:nvPicPr>
          <p:cNvPr id="7" name="Espaço Reservado para Conteúdo 6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697910" y="1825624"/>
            <a:ext cx="6389078" cy="2275729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108976" y="1082016"/>
            <a:ext cx="101883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Serve para rodar nosso </a:t>
            </a:r>
            <a:r>
              <a:rPr lang="pt-BR" dirty="0" err="1"/>
              <a:t>array</a:t>
            </a:r>
            <a:r>
              <a:rPr lang="pt-BR" dirty="0"/>
              <a:t>, filtrando item a item porém ao invés de retornar os valores válidos ele retorna </a:t>
            </a:r>
            <a:r>
              <a:rPr lang="pt-BR" dirty="0" err="1"/>
              <a:t>true</a:t>
            </a:r>
            <a:r>
              <a:rPr lang="pt-BR" dirty="0"/>
              <a:t> ou false de acordo se </a:t>
            </a:r>
            <a:r>
              <a:rPr lang="pt-BR" b="1" dirty="0"/>
              <a:t>algum </a:t>
            </a:r>
            <a:r>
              <a:rPr lang="pt-BR" dirty="0"/>
              <a:t>dos valores estão dentro do nosso teste ou não!</a:t>
            </a:r>
          </a:p>
        </p:txBody>
      </p:sp>
    </p:spTree>
    <p:extLst>
      <p:ext uri="{BB962C8B-B14F-4D97-AF65-F5344CB8AC3E}">
        <p14:creationId xmlns:p14="http://schemas.microsoft.com/office/powerpoint/2010/main" val="302545288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5B9037-7F0C-231C-C151-470F7FFAC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Funções de </a:t>
            </a:r>
            <a:r>
              <a:rPr lang="pt-BR" dirty="0" err="1"/>
              <a:t>array</a:t>
            </a:r>
            <a:r>
              <a:rPr lang="pt-BR" dirty="0"/>
              <a:t> - FIND</a:t>
            </a:r>
          </a:p>
        </p:txBody>
      </p:sp>
      <p:pic>
        <p:nvPicPr>
          <p:cNvPr id="5" name="Espaço Reservado para Conteúdo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16553" y="1706114"/>
            <a:ext cx="6618231" cy="2153191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216553" y="1059783"/>
            <a:ext cx="101883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Serve para rodar nosso </a:t>
            </a:r>
            <a:r>
              <a:rPr lang="pt-BR" dirty="0" err="1"/>
              <a:t>array</a:t>
            </a:r>
            <a:r>
              <a:rPr lang="pt-BR" dirty="0"/>
              <a:t>, procurando por algo, ao encontrar ele retornará para nós o valor do primeiro encontrado ou objeto inteiro!</a:t>
            </a: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552" y="4021791"/>
            <a:ext cx="9291631" cy="2392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93833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6FCD44-7A23-65E8-4BB9-1D6314EA6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Funções de </a:t>
            </a:r>
            <a:r>
              <a:rPr lang="pt-BR" dirty="0" err="1"/>
              <a:t>array</a:t>
            </a:r>
            <a:r>
              <a:rPr lang="pt-BR" dirty="0"/>
              <a:t> - INCLUDES</a:t>
            </a:r>
          </a:p>
        </p:txBody>
      </p:sp>
      <p:pic>
        <p:nvPicPr>
          <p:cNvPr id="6" name="Espaço Reservado para Conteúdo 5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83521" y="1415943"/>
            <a:ext cx="5183561" cy="556802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273426" y="984739"/>
            <a:ext cx="10515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/>
              <a:t>Serve para rodar nosso </a:t>
            </a:r>
            <a:r>
              <a:rPr lang="pt-BR" dirty="0" err="1"/>
              <a:t>array</a:t>
            </a:r>
            <a:r>
              <a:rPr lang="pt-BR" dirty="0"/>
              <a:t>, procurando por algo em todo os valores, caso encontre trará </a:t>
            </a:r>
            <a:r>
              <a:rPr lang="pt-BR" dirty="0" err="1"/>
              <a:t>true</a:t>
            </a:r>
            <a:r>
              <a:rPr lang="pt-BR" dirty="0"/>
              <a:t>, se não false!</a:t>
            </a: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521" y="2036506"/>
            <a:ext cx="6448425" cy="533946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521" y="2637687"/>
            <a:ext cx="8838061" cy="1262580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3521" y="3967501"/>
            <a:ext cx="7967103" cy="2730233"/>
          </a:xfrm>
          <a:prstGeom prst="rect">
            <a:avLst/>
          </a:prstGeom>
        </p:spPr>
      </p:pic>
      <p:sp>
        <p:nvSpPr>
          <p:cNvPr id="10" name="Retângulo 9"/>
          <p:cNvSpPr/>
          <p:nvPr/>
        </p:nvSpPr>
        <p:spPr>
          <a:xfrm>
            <a:off x="5826844" y="1509678"/>
            <a:ext cx="59171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https://d7k.medium.com/js-includes-vs-some-b3cd546a7bc3</a:t>
            </a:r>
          </a:p>
        </p:txBody>
      </p:sp>
    </p:spTree>
    <p:extLst>
      <p:ext uri="{BB962C8B-B14F-4D97-AF65-F5344CB8AC3E}">
        <p14:creationId xmlns:p14="http://schemas.microsoft.com/office/powerpoint/2010/main" val="15668297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Ex</a:t>
            </a:r>
            <a:r>
              <a:rPr lang="pt-BR" dirty="0"/>
              <a:t> 1 – Crie um arquivo HTML</a:t>
            </a:r>
          </a:p>
        </p:txBody>
      </p:sp>
      <p:pic>
        <p:nvPicPr>
          <p:cNvPr id="8" name="Espaço Reservado para Conteúdo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3825" y="1714501"/>
            <a:ext cx="6979325" cy="1937544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0975" y="1714501"/>
            <a:ext cx="3048000" cy="3457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45131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Funções de </a:t>
            </a:r>
            <a:r>
              <a:rPr lang="pt-BR" dirty="0" err="1" smtClean="0"/>
              <a:t>Array</a:t>
            </a:r>
            <a:r>
              <a:rPr lang="pt-BR" dirty="0" smtClean="0"/>
              <a:t> – Splice / </a:t>
            </a:r>
            <a:r>
              <a:rPr lang="pt-BR" dirty="0" err="1" smtClean="0"/>
              <a:t>Join</a:t>
            </a:r>
            <a:r>
              <a:rPr lang="pt-BR" dirty="0" smtClean="0"/>
              <a:t> / Reverse</a:t>
            </a:r>
            <a:endParaRPr lang="pt-BR" dirty="0"/>
          </a:p>
        </p:txBody>
      </p:sp>
      <p:pic>
        <p:nvPicPr>
          <p:cNvPr id="5" name="Espaço Reservado para Conteúdo 4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788" y="1534676"/>
            <a:ext cx="5181600" cy="2190035"/>
          </a:xfrm>
        </p:spPr>
      </p:pic>
      <p:pic>
        <p:nvPicPr>
          <p:cNvPr id="6" name="Espaço Reservado para Conteúdo 5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400" y="1535804"/>
            <a:ext cx="5181600" cy="1343977"/>
          </a:xfr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789" y="3898130"/>
            <a:ext cx="6544236" cy="1293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90813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Funções de </a:t>
            </a:r>
            <a:r>
              <a:rPr lang="pt-BR" dirty="0" err="1" smtClean="0"/>
              <a:t>Array</a:t>
            </a:r>
            <a:r>
              <a:rPr lang="pt-BR" dirty="0" smtClean="0"/>
              <a:t> Pop / </a:t>
            </a:r>
            <a:r>
              <a:rPr lang="pt-BR" dirty="0" err="1" smtClean="0"/>
              <a:t>Unshift</a:t>
            </a:r>
            <a:r>
              <a:rPr lang="pt-BR" dirty="0" smtClean="0"/>
              <a:t> / Shift</a:t>
            </a:r>
            <a:endParaRPr lang="pt-BR" dirty="0"/>
          </a:p>
        </p:txBody>
      </p:sp>
      <p:pic>
        <p:nvPicPr>
          <p:cNvPr id="5" name="Espaço Reservado para Conteúdo 4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8671" y="1959134"/>
            <a:ext cx="5181600" cy="3627120"/>
          </a:xfrm>
        </p:spPr>
      </p:pic>
    </p:spTree>
    <p:extLst>
      <p:ext uri="{BB962C8B-B14F-4D97-AF65-F5344CB8AC3E}">
        <p14:creationId xmlns:p14="http://schemas.microsoft.com/office/powerpoint/2010/main" val="152961023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Objeto - Método</a:t>
            </a:r>
            <a:endParaRPr lang="pt-BR" dirty="0"/>
          </a:p>
        </p:txBody>
      </p:sp>
      <p:pic>
        <p:nvPicPr>
          <p:cNvPr id="5" name="Espaço Reservado para Conteúdo 4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740303"/>
            <a:ext cx="5181600" cy="2521981"/>
          </a:xfrm>
        </p:spPr>
      </p:pic>
      <p:pic>
        <p:nvPicPr>
          <p:cNvPr id="6" name="Espaço Reservado para Conteúdo 5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058194"/>
            <a:ext cx="5181600" cy="3886200"/>
          </a:xfrm>
        </p:spPr>
      </p:pic>
    </p:spTree>
    <p:extLst>
      <p:ext uri="{BB962C8B-B14F-4D97-AF65-F5344CB8AC3E}">
        <p14:creationId xmlns:p14="http://schemas.microsoft.com/office/powerpoint/2010/main" val="292135281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C42CC0-D7FE-FAB1-FBEE-A09114510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This</a:t>
            </a:r>
            <a:endParaRPr lang="pt-BR" dirty="0"/>
          </a:p>
        </p:txBody>
      </p:sp>
      <p:pic>
        <p:nvPicPr>
          <p:cNvPr id="5" name="Espaço Reservado para Conteúdo 4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887" y="984739"/>
            <a:ext cx="4367164" cy="2470177"/>
          </a:xfrm>
        </p:spPr>
      </p:pic>
      <p:pic>
        <p:nvPicPr>
          <p:cNvPr id="6" name="Espaço Reservado para Conteúdo 5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4436" y="984739"/>
            <a:ext cx="4014987" cy="5353317"/>
          </a:xfrm>
        </p:spPr>
      </p:pic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998" b="30952"/>
          <a:stretch/>
        </p:blipFill>
        <p:spPr>
          <a:xfrm>
            <a:off x="1142887" y="3598374"/>
            <a:ext cx="4367164" cy="2739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64162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D11BB14-2FAA-F796-A35A-65BC9B8D1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err="1"/>
              <a:t>Callbacks</a:t>
            </a:r>
            <a:endParaRPr lang="pt-BR" dirty="0"/>
          </a:p>
        </p:txBody>
      </p:sp>
      <p:pic>
        <p:nvPicPr>
          <p:cNvPr id="5" name="Espaço Reservado para Conteúdo 4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4403" y="1852520"/>
            <a:ext cx="4983193" cy="4351338"/>
          </a:xfrm>
        </p:spPr>
      </p:pic>
    </p:spTree>
    <p:extLst>
      <p:ext uri="{BB962C8B-B14F-4D97-AF65-F5344CB8AC3E}">
        <p14:creationId xmlns:p14="http://schemas.microsoft.com/office/powerpoint/2010/main" val="388053992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+ Dicas</a:t>
            </a:r>
            <a:endParaRPr lang="pt-BR" dirty="0"/>
          </a:p>
        </p:txBody>
      </p:sp>
      <p:pic>
        <p:nvPicPr>
          <p:cNvPr id="5" name="Espaço Reservado para Conteúdo 4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2088" y="1341531"/>
            <a:ext cx="3805471" cy="4351338"/>
          </a:xfrm>
        </p:spPr>
      </p:pic>
      <p:pic>
        <p:nvPicPr>
          <p:cNvPr id="6" name="Espaço Reservado para Conteúdo 5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968" y="1341531"/>
            <a:ext cx="3852418" cy="4351338"/>
          </a:xfrm>
        </p:spPr>
      </p:pic>
    </p:spTree>
    <p:extLst>
      <p:ext uri="{BB962C8B-B14F-4D97-AF65-F5344CB8AC3E}">
        <p14:creationId xmlns:p14="http://schemas.microsoft.com/office/powerpoint/2010/main" val="408662229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EE9D8F-F7E2-7D79-2FF7-7C46E04D7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err="1"/>
              <a:t>Closures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2C88652-90CE-3A13-38A9-A6E5A63C722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10D00D56-B66E-15C5-50FF-AD29E939D11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5136113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0B6141-3CFB-AADD-73D1-3C9792D6A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err="1"/>
              <a:t>Promises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D35E121-4103-ACB9-1394-B2BED9AF9C9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422A0058-25A9-68E2-0C80-F464E7D665E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9765682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63B17F-29B0-0612-A443-721DD7AA3D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err="1"/>
              <a:t>Async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2687726-D9C4-510D-8822-D6CA0D4B051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067596F1-92D9-88D6-9ECE-21EB609F2AE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686349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Variáveis</a:t>
            </a:r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7614" y="1636576"/>
            <a:ext cx="7820562" cy="3640833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6088" y="653831"/>
            <a:ext cx="3467100" cy="501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02186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cf581e39-7c63-4887-952f-3c54d7c151ed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01DA3CE34483F54C92FCBB9184D2B706" ma:contentTypeVersion="9" ma:contentTypeDescription="Crie um novo documento." ma:contentTypeScope="" ma:versionID="31b7cc7c3821637703cc797705e9d441">
  <xsd:schema xmlns:xsd="http://www.w3.org/2001/XMLSchema" xmlns:xs="http://www.w3.org/2001/XMLSchema" xmlns:p="http://schemas.microsoft.com/office/2006/metadata/properties" xmlns:ns3="cf581e39-7c63-4887-952f-3c54d7c151ed" xmlns:ns4="498c2d14-0cc1-4e8d-bd0b-9776c4b0761b" targetNamespace="http://schemas.microsoft.com/office/2006/metadata/properties" ma:root="true" ma:fieldsID="46cd0d6c7b3fd5440190c4bd899d34fa" ns3:_="" ns4:_="">
    <xsd:import namespace="cf581e39-7c63-4887-952f-3c54d7c151ed"/>
    <xsd:import namespace="498c2d14-0cc1-4e8d-bd0b-9776c4b0761b"/>
    <xsd:element name="properties">
      <xsd:complexType>
        <xsd:sequence>
          <xsd:element name="documentManagement">
            <xsd:complexType>
              <xsd:all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MediaServiceSearchProperties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f581e39-7c63-4887-952f-3c54d7c151ed" elementFormDefault="qualified">
    <xsd:import namespace="http://schemas.microsoft.com/office/2006/documentManagement/types"/>
    <xsd:import namespace="http://schemas.microsoft.com/office/infopath/2007/PartnerControls"/>
    <xsd:element name="_activity" ma:index="8" nillable="true" ma:displayName="_activity" ma:hidden="true" ma:internalName="_activity">
      <xsd:simpleType>
        <xsd:restriction base="dms:Note"/>
      </xsd:simple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5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6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98c2d14-0cc1-4e8d-bd0b-9776c4b0761b" elementFormDefault="qualified">
    <xsd:import namespace="http://schemas.microsoft.com/office/2006/documentManagement/types"/>
    <xsd:import namespace="http://schemas.microsoft.com/office/infopath/2007/PartnerControls"/>
    <xsd:element name="SharedWithUsers" ma:index="9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0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1" nillable="true" ma:displayName="Hash de Dica de Compartilhamento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ACF8024-1B3B-4DC5-9462-F60EE00103C4}">
  <ds:schemaRefs>
    <ds:schemaRef ds:uri="http://schemas.microsoft.com/office/infopath/2007/PartnerControls"/>
    <ds:schemaRef ds:uri="http://purl.org/dc/dcmitype/"/>
    <ds:schemaRef ds:uri="http://schemas.microsoft.com/office/2006/documentManagement/types"/>
    <ds:schemaRef ds:uri="cf581e39-7c63-4887-952f-3c54d7c151ed"/>
    <ds:schemaRef ds:uri="http://purl.org/dc/terms/"/>
    <ds:schemaRef ds:uri="http://www.w3.org/XML/1998/namespace"/>
    <ds:schemaRef ds:uri="http://schemas.openxmlformats.org/package/2006/metadata/core-properties"/>
    <ds:schemaRef ds:uri="498c2d14-0cc1-4e8d-bd0b-9776c4b0761b"/>
    <ds:schemaRef ds:uri="http://schemas.microsoft.com/office/2006/metadata/properties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4473E96D-C489-4012-8861-B77B141BB9A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f581e39-7c63-4887-952f-3c54d7c151ed"/>
    <ds:schemaRef ds:uri="498c2d14-0cc1-4e8d-bd0b-9776c4b0761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52B03AF-20E2-417B-BB35-1DCFFEFB965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3007</TotalTime>
  <Words>734</Words>
  <Application>Microsoft Office PowerPoint</Application>
  <PresentationFormat>Widescreen</PresentationFormat>
  <Paragraphs>179</Paragraphs>
  <Slides>88</Slides>
  <Notes>2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88</vt:i4>
      </vt:variant>
    </vt:vector>
  </HeadingPairs>
  <TitlesOfParts>
    <vt:vector size="96" baseType="lpstr">
      <vt:lpstr>-apple-system</vt:lpstr>
      <vt:lpstr>Aptos</vt:lpstr>
      <vt:lpstr>Arial</vt:lpstr>
      <vt:lpstr>Calibri</vt:lpstr>
      <vt:lpstr>Ginto</vt:lpstr>
      <vt:lpstr>Google Sans</vt:lpstr>
      <vt:lpstr>Helvetica</vt:lpstr>
      <vt:lpstr>Tema do Office</vt:lpstr>
      <vt:lpstr>UC6</vt:lpstr>
      <vt:lpstr>Apresentação do PowerPoint</vt:lpstr>
      <vt:lpstr>Console</vt:lpstr>
      <vt:lpstr>Evolução do Javascript</vt:lpstr>
      <vt:lpstr>Ecmascript versões – Tecnologias Javascript</vt:lpstr>
      <vt:lpstr>Bibliografia</vt:lpstr>
      <vt:lpstr>Requisitos</vt:lpstr>
      <vt:lpstr>Ex 1 – Crie um arquivo HTML</vt:lpstr>
      <vt:lpstr>Variáveis</vt:lpstr>
      <vt:lpstr>Apresentação do PowerPoint</vt:lpstr>
      <vt:lpstr>Type of</vt:lpstr>
      <vt:lpstr>Ex 2 - </vt:lpstr>
      <vt:lpstr>Conversões</vt:lpstr>
      <vt:lpstr>Apresentação do PowerPoint</vt:lpstr>
      <vt:lpstr>Atributos e métodos/função</vt:lpstr>
      <vt:lpstr>Agora com números</vt:lpstr>
      <vt:lpstr>Operadores Aritméticos</vt:lpstr>
      <vt:lpstr>Operadores Relacionais Comparação Lógicos</vt:lpstr>
      <vt:lpstr>Precedências</vt:lpstr>
      <vt:lpstr>Operadores Ternários</vt:lpstr>
      <vt:lpstr>Dom</vt:lpstr>
      <vt:lpstr>Apresentação do PowerPoint</vt:lpstr>
      <vt:lpstr>Seleção de elementos</vt:lpstr>
      <vt:lpstr>Seleção de elementos</vt:lpstr>
      <vt:lpstr>Seleção de elementos</vt:lpstr>
      <vt:lpstr>Seleção de elementos</vt:lpstr>
      <vt:lpstr>Seleção de elementos</vt:lpstr>
      <vt:lpstr>Eventos DOM</vt:lpstr>
      <vt:lpstr>Funções</vt:lpstr>
      <vt:lpstr>Funções</vt:lpstr>
      <vt:lpstr>Usando o script em arquivo separado</vt:lpstr>
      <vt:lpstr>Dica</vt:lpstr>
      <vt:lpstr>Estruturas Condicionais (IF)</vt:lpstr>
      <vt:lpstr>Condições</vt:lpstr>
      <vt:lpstr>Estrutura Condicional – Swith Case</vt:lpstr>
      <vt:lpstr>Estruturas de repetição - While</vt:lpstr>
      <vt:lpstr>Estrutura de repetição – Do While</vt:lpstr>
      <vt:lpstr>Estrutura de repetição - For</vt:lpstr>
      <vt:lpstr>Variáveis compostas - Arrays</vt:lpstr>
      <vt:lpstr>Arrays</vt:lpstr>
      <vt:lpstr>Arrays</vt:lpstr>
      <vt:lpstr>Arrays</vt:lpstr>
      <vt:lpstr>Funções avançadas</vt:lpstr>
      <vt:lpstr>Funções avançadas</vt:lpstr>
      <vt:lpstr>Exercício</vt:lpstr>
      <vt:lpstr>Try Catch Throw Finally</vt:lpstr>
      <vt:lpstr>Try Catch</vt:lpstr>
      <vt:lpstr>Try Catch</vt:lpstr>
      <vt:lpstr>Try Catch</vt:lpstr>
      <vt:lpstr>Try Catch</vt:lpstr>
      <vt:lpstr>Try Catch</vt:lpstr>
      <vt:lpstr>Try Catch</vt:lpstr>
      <vt:lpstr>Exercício</vt:lpstr>
      <vt:lpstr>BOM</vt:lpstr>
      <vt:lpstr>BOM</vt:lpstr>
      <vt:lpstr>BOM</vt:lpstr>
      <vt:lpstr>BOM</vt:lpstr>
      <vt:lpstr>BOM</vt:lpstr>
      <vt:lpstr>BOM</vt:lpstr>
      <vt:lpstr>BOM</vt:lpstr>
      <vt:lpstr>BOM</vt:lpstr>
      <vt:lpstr>BOM</vt:lpstr>
      <vt:lpstr>Exercício</vt:lpstr>
      <vt:lpstr>Projeto</vt:lpstr>
      <vt:lpstr>DOM – Criando e removendo elementos via JS</vt:lpstr>
      <vt:lpstr>DOM – Adicionar e Remover atributo a uma tag pelo JS</vt:lpstr>
      <vt:lpstr>Função de alta ordem</vt:lpstr>
      <vt:lpstr>Função Arrow</vt:lpstr>
      <vt:lpstr>Arrow</vt:lpstr>
      <vt:lpstr>Arrow</vt:lpstr>
      <vt:lpstr>Escopo</vt:lpstr>
      <vt:lpstr>Funções de Array - MAP</vt:lpstr>
      <vt:lpstr>MAP</vt:lpstr>
      <vt:lpstr>Funções de array - FILTER</vt:lpstr>
      <vt:lpstr>Funções de array - REDUCE</vt:lpstr>
      <vt:lpstr>Funções de array - EVERY</vt:lpstr>
      <vt:lpstr>Funções de array - SOME</vt:lpstr>
      <vt:lpstr>Funções de array - FIND</vt:lpstr>
      <vt:lpstr>Funções de array - INCLUDES</vt:lpstr>
      <vt:lpstr>Funções de Array – Splice / Join / Reverse</vt:lpstr>
      <vt:lpstr>Funções de Array Pop / Unshift / Shift</vt:lpstr>
      <vt:lpstr>Objeto - Método</vt:lpstr>
      <vt:lpstr>This</vt:lpstr>
      <vt:lpstr>Callbacks</vt:lpstr>
      <vt:lpstr>+ Dicas</vt:lpstr>
      <vt:lpstr>Closures</vt:lpstr>
      <vt:lpstr>Promises</vt:lpstr>
      <vt:lpstr>Async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Thiago Augusto da Costa</dc:creator>
  <cp:lastModifiedBy>Ei! Brownie</cp:lastModifiedBy>
  <cp:revision>682</cp:revision>
  <dcterms:created xsi:type="dcterms:W3CDTF">2017-01-10T17:35:04Z</dcterms:created>
  <dcterms:modified xsi:type="dcterms:W3CDTF">2024-10-30T09:29:30Z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0x01010001DA3CE34483F54C92FCBB9184D2B706</vt:lpwstr>
  </property>
  <property fmtid="{D5CDD505-2E9C-101B-9397-08002B2CF9AE}" pid="3" name="MediaServiceImageTags">
    <vt:lpwstr/>
  </property>
</Properties>
</file>